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3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345" r:id="rId2"/>
    <p:sldId id="347" r:id="rId3"/>
    <p:sldId id="376" r:id="rId4"/>
    <p:sldId id="349" r:id="rId5"/>
    <p:sldId id="350" r:id="rId6"/>
    <p:sldId id="351" r:id="rId7"/>
    <p:sldId id="353" r:id="rId8"/>
    <p:sldId id="380" r:id="rId9"/>
    <p:sldId id="377" r:id="rId10"/>
    <p:sldId id="360" r:id="rId11"/>
    <p:sldId id="352" r:id="rId12"/>
    <p:sldId id="356" r:id="rId13"/>
    <p:sldId id="359" r:id="rId14"/>
    <p:sldId id="354" r:id="rId15"/>
    <p:sldId id="357" r:id="rId16"/>
    <p:sldId id="355" r:id="rId17"/>
    <p:sldId id="358" r:id="rId18"/>
    <p:sldId id="361" r:id="rId19"/>
    <p:sldId id="362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1" r:id="rId28"/>
    <p:sldId id="372" r:id="rId29"/>
    <p:sldId id="381" r:id="rId30"/>
    <p:sldId id="373" r:id="rId31"/>
    <p:sldId id="374" r:id="rId32"/>
    <p:sldId id="378" r:id="rId33"/>
    <p:sldId id="375" r:id="rId34"/>
    <p:sldId id="379" r:id="rId35"/>
    <p:sldId id="348" r:id="rId36"/>
  </p:sldIdLst>
  <p:sldSz cx="9601200" cy="7315200"/>
  <p:notesSz cx="6858000" cy="9144000"/>
  <p:defaultTextStyle>
    <a:defPPr>
      <a:defRPr lang="en-US"/>
    </a:defPPr>
    <a:lvl1pPr marL="0" algn="l" defTabSz="483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83263" algn="l" defTabSz="483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66526" algn="l" defTabSz="483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49788" algn="l" defTabSz="483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33052" algn="l" defTabSz="483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416316" algn="l" defTabSz="483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899579" algn="l" defTabSz="483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382842" algn="l" defTabSz="483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866104" algn="l" defTabSz="483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FF0000"/>
    <a:srgbClr val="E6E6E6"/>
    <a:srgbClr val="FFFFFF"/>
    <a:srgbClr val="945200"/>
    <a:srgbClr val="521B93"/>
    <a:srgbClr val="7030A0"/>
    <a:srgbClr val="9437FF"/>
    <a:srgbClr val="FF6464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3632"/>
  </p:normalViewPr>
  <p:slideViewPr>
    <p:cSldViewPr snapToGrid="0" snapToObjects="1">
      <p:cViewPr varScale="1">
        <p:scale>
          <a:sx n="154" d="100"/>
          <a:sy n="154" d="100"/>
        </p:scale>
        <p:origin x="750" y="132"/>
      </p:cViewPr>
      <p:guideLst>
        <p:guide orient="horz" pos="2304"/>
        <p:guide pos="302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96" d="100"/>
        <a:sy n="96" d="100"/>
      </p:scale>
      <p:origin x="0" y="1408"/>
    </p:cViewPr>
  </p:sorterViewPr>
  <p:notesViewPr>
    <p:cSldViewPr snapToGrid="0" snapToObjects="1">
      <p:cViewPr varScale="1">
        <p:scale>
          <a:sx n="124" d="100"/>
          <a:sy n="124" d="100"/>
        </p:scale>
        <p:origin x="495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25C65-FA5A-4041-9619-C940ECE06B1E}" type="datetimeFigureOut">
              <a:rPr lang="en-GB" smtClean="0"/>
              <a:t>05/08/2020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77A0C6-706B-4BA0-B977-19034D9302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50748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gif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21F9D6-8225-4D4E-BE86-E9B8F4F35FC8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7925" y="685800"/>
            <a:ext cx="45021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398F4F-A9C1-0248-9FEA-D41E75EC42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45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8326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83263" algn="l" defTabSz="48326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66526" algn="l" defTabSz="48326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49788" algn="l" defTabSz="48326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33052" algn="l" defTabSz="48326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16316" algn="l" defTabSz="48326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899579" algn="l" defTabSz="48326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382842" algn="l" defTabSz="48326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866104" algn="l" defTabSz="48326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761" y="2423166"/>
            <a:ext cx="8567738" cy="1673013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1870" y="4421308"/>
            <a:ext cx="7057549" cy="1994747"/>
          </a:xfrm>
        </p:spPr>
        <p:txBody>
          <a:bodyPr/>
          <a:lstStyle>
            <a:lvl1pPr marL="0" indent="0" algn="ctr">
              <a:buNone/>
              <a:defRPr/>
            </a:lvl1pPr>
            <a:lvl2pPr marL="482745" indent="0" algn="ctr">
              <a:buNone/>
              <a:defRPr/>
            </a:lvl2pPr>
            <a:lvl3pPr marL="965493" indent="0" algn="ctr">
              <a:buNone/>
              <a:defRPr/>
            </a:lvl3pPr>
            <a:lvl4pPr marL="1448235" indent="0" algn="ctr">
              <a:buNone/>
              <a:defRPr/>
            </a:lvl4pPr>
            <a:lvl5pPr marL="1930984" indent="0" algn="ctr">
              <a:buNone/>
              <a:defRPr/>
            </a:lvl5pPr>
            <a:lvl6pPr marL="2413732" indent="0" algn="ctr">
              <a:buNone/>
              <a:defRPr/>
            </a:lvl6pPr>
            <a:lvl7pPr marL="2896479" indent="0" algn="ctr">
              <a:buNone/>
              <a:defRPr/>
            </a:lvl7pPr>
            <a:lvl8pPr marL="3379226" indent="0" algn="ctr">
              <a:buNone/>
              <a:defRPr/>
            </a:lvl8pPr>
            <a:lvl9pPr marL="3861973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572A65-3182-44F4-9FBF-2626CBAC1C22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84648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418" y="-9939"/>
            <a:ext cx="8871109" cy="914400"/>
          </a:xfrm>
        </p:spPr>
        <p:txBody>
          <a:bodyPr/>
          <a:lstStyle>
            <a:lvl1pPr algn="ctr"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321040" y="6858000"/>
            <a:ext cx="100584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0A9C52-8B53-4C05-9A81-294526E1F03C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34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8406" y="1032942"/>
            <a:ext cx="4355544" cy="613494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3967" y="1032942"/>
            <a:ext cx="4355545" cy="613494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FF9DEF-B0AE-4977-902A-26334B70BD2D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4554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0C8465-C87E-4F55-88DD-ED78F219DF50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76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78AB4C-81F3-4A4D-A2CC-3A3A0269465F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4575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11" y="1046268"/>
            <a:ext cx="3317081" cy="1322493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2163" y="1043873"/>
            <a:ext cx="5635705" cy="59258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11" y="2368761"/>
            <a:ext cx="3317081" cy="4601005"/>
          </a:xfrm>
        </p:spPr>
        <p:txBody>
          <a:bodyPr/>
          <a:lstStyle>
            <a:lvl1pPr marL="0" indent="0">
              <a:buNone/>
              <a:defRPr sz="1500"/>
            </a:lvl1pPr>
            <a:lvl2pPr marL="482745" indent="0">
              <a:buNone/>
              <a:defRPr sz="1300"/>
            </a:lvl2pPr>
            <a:lvl3pPr marL="965493" indent="0">
              <a:buNone/>
              <a:defRPr sz="1100"/>
            </a:lvl3pPr>
            <a:lvl4pPr marL="1448235" indent="0">
              <a:buNone/>
              <a:defRPr sz="1100"/>
            </a:lvl4pPr>
            <a:lvl5pPr marL="1930984" indent="0">
              <a:buNone/>
              <a:defRPr sz="1100"/>
            </a:lvl5pPr>
            <a:lvl6pPr marL="2413732" indent="0">
              <a:buNone/>
              <a:defRPr sz="1100"/>
            </a:lvl6pPr>
            <a:lvl7pPr marL="2896479" indent="0">
              <a:buNone/>
              <a:defRPr sz="1100"/>
            </a:lvl7pPr>
            <a:lvl8pPr marL="3379226" indent="0">
              <a:buNone/>
              <a:defRPr sz="1100"/>
            </a:lvl8pPr>
            <a:lvl9pPr marL="3861973" indent="0">
              <a:buNone/>
              <a:defRPr sz="11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09577E-F501-472A-98BE-56CCF2E907F8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795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5259" y="5721637"/>
            <a:ext cx="6049089" cy="643467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5259" y="956597"/>
            <a:ext cx="6049089" cy="4682067"/>
          </a:xfrm>
        </p:spPr>
        <p:txBody>
          <a:bodyPr/>
          <a:lstStyle>
            <a:lvl1pPr marL="0" indent="0">
              <a:buNone/>
              <a:defRPr sz="3400"/>
            </a:lvl1pPr>
            <a:lvl2pPr marL="482745" indent="0">
              <a:buNone/>
              <a:defRPr sz="2900"/>
            </a:lvl2pPr>
            <a:lvl3pPr marL="965493" indent="0">
              <a:buNone/>
              <a:defRPr sz="2500"/>
            </a:lvl3pPr>
            <a:lvl4pPr marL="1448235" indent="0">
              <a:buNone/>
              <a:defRPr sz="2100"/>
            </a:lvl4pPr>
            <a:lvl5pPr marL="1930984" indent="0">
              <a:buNone/>
              <a:defRPr sz="2100"/>
            </a:lvl5pPr>
            <a:lvl6pPr marL="2413732" indent="0">
              <a:buNone/>
              <a:defRPr sz="2100"/>
            </a:lvl6pPr>
            <a:lvl7pPr marL="2896479" indent="0">
              <a:buNone/>
              <a:defRPr sz="2100"/>
            </a:lvl7pPr>
            <a:lvl8pPr marL="3379226" indent="0">
              <a:buNone/>
              <a:defRPr sz="2100"/>
            </a:lvl8pPr>
            <a:lvl9pPr marL="3861973" indent="0">
              <a:buNone/>
              <a:defRPr sz="21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5259" y="6365106"/>
            <a:ext cx="6049089" cy="916094"/>
          </a:xfrm>
        </p:spPr>
        <p:txBody>
          <a:bodyPr/>
          <a:lstStyle>
            <a:lvl1pPr marL="0" indent="0">
              <a:buNone/>
              <a:defRPr sz="1500"/>
            </a:lvl1pPr>
            <a:lvl2pPr marL="482745" indent="0">
              <a:buNone/>
              <a:defRPr sz="1300"/>
            </a:lvl2pPr>
            <a:lvl3pPr marL="965493" indent="0">
              <a:buNone/>
              <a:defRPr sz="1100"/>
            </a:lvl3pPr>
            <a:lvl4pPr marL="1448235" indent="0">
              <a:buNone/>
              <a:defRPr sz="1100"/>
            </a:lvl4pPr>
            <a:lvl5pPr marL="1930984" indent="0">
              <a:buNone/>
              <a:defRPr sz="1100"/>
            </a:lvl5pPr>
            <a:lvl6pPr marL="2413732" indent="0">
              <a:buNone/>
              <a:defRPr sz="1100"/>
            </a:lvl6pPr>
            <a:lvl7pPr marL="2896479" indent="0">
              <a:buNone/>
              <a:defRPr sz="1100"/>
            </a:lvl7pPr>
            <a:lvl8pPr marL="3379226" indent="0">
              <a:buNone/>
              <a:defRPr sz="1100"/>
            </a:lvl8pPr>
            <a:lvl9pPr marL="3861973" indent="0">
              <a:buNone/>
              <a:defRPr sz="11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02CB25-BC48-49B9-BCC6-B59524C093DD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313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752637" cy="914400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58406" y="1032942"/>
            <a:ext cx="4355544" cy="6134947"/>
          </a:xfrm>
        </p:spPr>
        <p:txBody>
          <a:bodyPr/>
          <a:lstStyle>
            <a:lvl2pPr>
              <a:defRPr sz="2000"/>
            </a:lvl2pPr>
            <a:lvl4pPr>
              <a:defRPr>
                <a:solidFill>
                  <a:srgbClr val="00279F"/>
                </a:solidFill>
              </a:defRPr>
            </a:lvl4pPr>
            <a:lvl5pPr>
              <a:defRPr>
                <a:solidFill>
                  <a:srgbClr val="00279F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3967" y="1032942"/>
            <a:ext cx="4355545" cy="6134947"/>
          </a:xfrm>
        </p:spPr>
        <p:txBody>
          <a:bodyPr/>
          <a:lstStyle>
            <a:lvl2pPr>
              <a:defRPr sz="2000"/>
            </a:lvl2pPr>
            <a:lvl5pPr>
              <a:defRPr>
                <a:solidFill>
                  <a:srgbClr val="00279F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289965-7DB8-4CAD-A664-F5472418802D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468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372019" y="1608441"/>
            <a:ext cx="8857164" cy="49050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30000"/>
              </a:lnSpc>
              <a:defRPr/>
            </a:lvl1pPr>
            <a:lvl2pPr>
              <a:lnSpc>
                <a:spcPct val="130000"/>
              </a:lnSpc>
              <a:defRPr/>
            </a:lvl2pPr>
            <a:lvl3pPr>
              <a:lnSpc>
                <a:spcPct val="130000"/>
              </a:lnSpc>
              <a:defRPr/>
            </a:lvl3pPr>
            <a:lvl4pPr>
              <a:lnSpc>
                <a:spcPct val="130000"/>
              </a:lnSpc>
              <a:defRPr/>
            </a:lvl4pPr>
            <a:lvl5pPr>
              <a:lnSpc>
                <a:spcPct val="130000"/>
              </a:lnSpc>
              <a:defRPr/>
            </a:lvl5pPr>
          </a:lstStyle>
          <a:p>
            <a:pPr lvl="0"/>
            <a:r>
              <a:rPr lang="de-DE" altLang="de-DE" dirty="0" smtClean="0"/>
              <a:t>Textmasterformat bearbeiten</a:t>
            </a:r>
          </a:p>
          <a:p>
            <a:pPr lvl="1"/>
            <a:r>
              <a:rPr lang="de-DE" altLang="de-DE" dirty="0" smtClean="0"/>
              <a:t>Zweite Ebene</a:t>
            </a:r>
          </a:p>
          <a:p>
            <a:pPr lvl="2"/>
            <a:r>
              <a:rPr lang="de-DE" altLang="de-DE" dirty="0" smtClean="0"/>
              <a:t>Dritte Ebene</a:t>
            </a:r>
          </a:p>
          <a:p>
            <a:pPr lvl="3"/>
            <a:r>
              <a:rPr lang="de-DE" altLang="de-DE" dirty="0" smtClean="0"/>
              <a:t>Vierte Ebene</a:t>
            </a:r>
          </a:p>
          <a:p>
            <a:pPr lvl="4"/>
            <a:r>
              <a:rPr lang="de-DE" altLang="de-DE" dirty="0" smtClean="0"/>
              <a:t>Fünfte Ebene</a:t>
            </a:r>
            <a:endParaRPr lang="en-GB" altLang="de-DE" dirty="0" smtClean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04284" y="697271"/>
            <a:ext cx="6932933" cy="4605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Titelmasterformat durch Klicken bearbeiten</a:t>
            </a:r>
            <a:endParaRPr lang="en-GB" altLang="de-DE" dirty="0" smtClean="0"/>
          </a:p>
        </p:txBody>
      </p:sp>
      <p:sp>
        <p:nvSpPr>
          <p:cNvPr id="5" name="Datumsplatzhalter 1"/>
          <p:cNvSpPr>
            <a:spLocks noGrp="1"/>
          </p:cNvSpPr>
          <p:nvPr>
            <p:ph type="dt" sz="half" idx="2"/>
          </p:nvPr>
        </p:nvSpPr>
        <p:spPr>
          <a:xfrm>
            <a:off x="362105" y="6880559"/>
            <a:ext cx="2240660" cy="230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8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27/02/2017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8447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hyperlink" Target="http://openseizuredetector.org.uk/" TargetMode="Externa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01606" y="-9939"/>
            <a:ext cx="8199594" cy="914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100991" tIns="49609" rIns="100991" bIns="4960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One line title (two lines possible)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58418" y="1032943"/>
            <a:ext cx="8871109" cy="569620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00991" tIns="49609" rIns="100991" bIns="4960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>
                <a:latin typeface="Arial" pitchFamily="34" charset="0"/>
                <a:cs typeface="Arial" pitchFamily="34" charset="0"/>
              </a:rPr>
              <a:t>Fifth Level</a:t>
            </a:r>
            <a:endParaRPr lang="en-US" dirty="0" smtClean="0"/>
          </a:p>
        </p:txBody>
      </p:sp>
      <p:sp>
        <p:nvSpPr>
          <p:cNvPr id="1041" name="Line 17"/>
          <p:cNvSpPr>
            <a:spLocks noChangeShapeType="1"/>
          </p:cNvSpPr>
          <p:nvPr/>
        </p:nvSpPr>
        <p:spPr bwMode="auto">
          <a:xfrm flipH="1">
            <a:off x="120220" y="904254"/>
            <a:ext cx="9294290" cy="205"/>
          </a:xfrm>
          <a:prstGeom prst="line">
            <a:avLst/>
          </a:prstGeom>
          <a:noFill/>
          <a:ln w="76200">
            <a:solidFill>
              <a:srgbClr val="7030A0"/>
            </a:solidFill>
            <a:round/>
            <a:headEnd/>
            <a:tailEnd/>
          </a:ln>
          <a:effectLst/>
        </p:spPr>
        <p:txBody>
          <a:bodyPr wrap="none" lIns="96547" tIns="48274" rIns="96547" bIns="48274" anchor="ctr"/>
          <a:lstStyle/>
          <a:p>
            <a:pPr defTabSz="96601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3800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58" name="Rectangle 3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05153" y="6986248"/>
            <a:ext cx="1009357" cy="328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47" tIns="48274" rIns="96547" bIns="48274" numCol="1" anchor="t" anchorCtr="0" compatLnSpc="1">
            <a:prstTxWarp prst="textNoShape">
              <a:avLst/>
            </a:prstTxWarp>
          </a:bodyPr>
          <a:lstStyle>
            <a:lvl1pPr algn="r" defTabSz="966010" eaLnBrk="0" fontAlgn="base" hangingPunct="0">
              <a:spcBef>
                <a:spcPct val="0"/>
              </a:spcBef>
              <a:spcAft>
                <a:spcPct val="0"/>
              </a:spcAft>
              <a:defRPr sz="11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B7C2200D-F72E-49D9-A109-0634A7BE81E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363794" y="6862916"/>
            <a:ext cx="6607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latin typeface="Arial" pitchFamily="34" charset="0"/>
                <a:cs typeface="Arial" pitchFamily="34" charset="0"/>
                <a:hlinkClick r:id="rId11"/>
              </a:rPr>
              <a:t>http://openseizuredetector.org.uk</a:t>
            </a:r>
            <a:endParaRPr lang="en-GB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241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020809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effectLst/>
          <a:latin typeface="Arial" pitchFamily="34" charset="0"/>
          <a:ea typeface="+mj-ea"/>
          <a:cs typeface="Arial" pitchFamily="34" charset="0"/>
        </a:defRPr>
      </a:lvl1pPr>
      <a:lvl2pPr algn="ctr" defTabSz="1020809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</a:defRPr>
      </a:lvl2pPr>
      <a:lvl3pPr algn="ctr" defTabSz="1020809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</a:defRPr>
      </a:lvl3pPr>
      <a:lvl4pPr algn="ctr" defTabSz="1020809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</a:defRPr>
      </a:lvl4pPr>
      <a:lvl5pPr algn="ctr" defTabSz="1020809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</a:defRPr>
      </a:lvl5pPr>
      <a:lvl6pPr marL="482745" algn="ctr" defTabSz="1020809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</a:defRPr>
      </a:lvl6pPr>
      <a:lvl7pPr marL="965493" algn="ctr" defTabSz="1020809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</a:defRPr>
      </a:lvl7pPr>
      <a:lvl8pPr marL="1448235" algn="ctr" defTabSz="1020809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</a:defRPr>
      </a:lvl8pPr>
      <a:lvl9pPr marL="1930984" algn="ctr" defTabSz="1020809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8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</a:defRPr>
      </a:lvl9pPr>
    </p:titleStyle>
    <p:bodyStyle>
      <a:lvl1pPr marL="382174" indent="-382174" algn="l" defTabSz="1020809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829721" indent="-320155" algn="l" defTabSz="1020809" rtl="0" eaLnBrk="0" fontAlgn="base" hangingPunct="0">
        <a:spcBef>
          <a:spcPct val="20000"/>
        </a:spcBef>
        <a:spcAft>
          <a:spcPct val="0"/>
        </a:spcAft>
        <a:buSzPct val="100000"/>
        <a:buChar char="—"/>
        <a:defRPr sz="2100" b="1">
          <a:solidFill>
            <a:schemeClr val="tx1"/>
          </a:solidFill>
          <a:latin typeface="Arial" pitchFamily="34" charset="0"/>
          <a:cs typeface="Arial" pitchFamily="34" charset="0"/>
        </a:defRPr>
      </a:lvl2pPr>
      <a:lvl3pPr marL="1275589" indent="-254785" algn="l" defTabSz="1020809" rtl="0" eaLnBrk="0" fontAlgn="base" hangingPunct="0">
        <a:spcBef>
          <a:spcPct val="20000"/>
        </a:spcBef>
        <a:spcAft>
          <a:spcPct val="0"/>
        </a:spcAft>
        <a:buSzPct val="100000"/>
        <a:buChar char="•"/>
        <a:defRPr sz="1800" b="1">
          <a:solidFill>
            <a:schemeClr val="tx1"/>
          </a:solidFill>
          <a:latin typeface="Arial" pitchFamily="34" charset="0"/>
          <a:cs typeface="Arial" pitchFamily="34" charset="0"/>
        </a:defRPr>
      </a:lvl3pPr>
      <a:lvl4pPr marL="1786833" indent="-256459" algn="l" defTabSz="1020809" rtl="0" eaLnBrk="0" fontAlgn="base" hangingPunct="0">
        <a:spcBef>
          <a:spcPct val="20000"/>
        </a:spcBef>
        <a:spcAft>
          <a:spcPct val="0"/>
        </a:spcAft>
        <a:buSzPct val="100000"/>
        <a:buChar char="—"/>
        <a:defRPr sz="1600" b="1">
          <a:solidFill>
            <a:schemeClr val="tx1"/>
          </a:solidFill>
          <a:latin typeface="Arial" pitchFamily="34" charset="0"/>
          <a:cs typeface="Arial" pitchFamily="34" charset="0"/>
        </a:defRPr>
      </a:lvl4pPr>
      <a:lvl5pPr marL="2296400" indent="-254785" algn="l" defTabSz="1020809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Arial" pitchFamily="34" charset="0"/>
          <a:cs typeface="Arial" pitchFamily="34" charset="0"/>
        </a:defRPr>
      </a:lvl5pPr>
      <a:lvl6pPr marL="2779145" indent="-254785" algn="l" defTabSz="1020809" rtl="0" eaLnBrk="0" fontAlgn="base" hangingPunct="0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</a:defRPr>
      </a:lvl6pPr>
      <a:lvl7pPr marL="3261891" indent="-254785" algn="l" defTabSz="1020809" rtl="0" eaLnBrk="0" fontAlgn="base" hangingPunct="0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</a:defRPr>
      </a:lvl7pPr>
      <a:lvl8pPr marL="3744646" indent="-254785" algn="l" defTabSz="1020809" rtl="0" eaLnBrk="0" fontAlgn="base" hangingPunct="0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</a:defRPr>
      </a:lvl8pPr>
      <a:lvl9pPr marL="4227385" indent="-254785" algn="l" defTabSz="1020809" rtl="0" eaLnBrk="0" fontAlgn="base" hangingPunct="0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6549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2745" algn="l" defTabSz="96549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65493" algn="l" defTabSz="96549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48235" algn="l" defTabSz="96549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30984" algn="l" defTabSz="96549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13732" algn="l" defTabSz="96549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96479" algn="l" defTabSz="96549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79226" algn="l" defTabSz="96549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61973" algn="l" defTabSz="96549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analog.com/media/en/technical-documentation/data-sheets/ADXL345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www.who.int/mental_health/mhgap/epi_slides.pdf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mialert.com/" TargetMode="External"/><Relationship Id="rId2" Type="http://schemas.openxmlformats.org/officeDocument/2006/relationships/hyperlink" Target="https://www.empatica.com/embrace2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seizuredetector" TargetMode="External"/><Relationship Id="rId2" Type="http://schemas.openxmlformats.org/officeDocument/2006/relationships/hyperlink" Target="https://openseizuredetector.org.uk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3390/electronics9060968" TargetMode="External"/><Relationship Id="rId5" Type="http://schemas.openxmlformats.org/officeDocument/2006/relationships/hyperlink" Target="https://reader.elsevier.com/reader/sd/pii/S1059131115002204?token=F4001DFA3334F68464494CEF15C71EEB29DDE5EE902904B8102D18CB1A9870641964502F195DF5B94B3811F86481C0EC" TargetMode="External"/><Relationship Id="rId4" Type="http://schemas.openxmlformats.org/officeDocument/2006/relationships/hyperlink" Target="https://www.seizure-journal.com/action/showPdf?pii=S1059-1311%2816%2930114-5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hs.uk/conditions/what-to-do-if-someone-has-a-seizure-fit/" TargetMode="External"/><Relationship Id="rId2" Type="http://schemas.openxmlformats.org/officeDocument/2006/relationships/hyperlink" Target="https://www.epilepsy.com/start-here/about-epilepsy-basics/how-serious-are-seizure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openseizuredetector.org.uk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link.springer.com/article/10.1186/1687-6180-2014-183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761" y="1586753"/>
            <a:ext cx="8567738" cy="3112993"/>
          </a:xfrm>
        </p:spPr>
        <p:txBody>
          <a:bodyPr/>
          <a:lstStyle/>
          <a:p>
            <a:r>
              <a:rPr lang="en-GB" dirty="0"/>
              <a:t>Detection of Epileptic Seizures in a domestic </a:t>
            </a:r>
            <a:r>
              <a:rPr lang="en-GB" dirty="0" smtClean="0"/>
              <a:t>environment</a:t>
            </a:r>
            <a:br>
              <a:rPr lang="en-GB" dirty="0" smtClean="0"/>
            </a:br>
            <a:r>
              <a:rPr lang="en-GB" dirty="0" smtClean="0"/>
              <a:t>…</a:t>
            </a:r>
            <a:r>
              <a:rPr lang="en-GB" dirty="0"/>
              <a:t>and turning it into a useable consumer device</a:t>
            </a:r>
            <a:endParaRPr 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1870" y="4797285"/>
            <a:ext cx="7057549" cy="1404731"/>
          </a:xfrm>
        </p:spPr>
        <p:txBody>
          <a:bodyPr/>
          <a:lstStyle/>
          <a:p>
            <a:r>
              <a:rPr lang="en-US" dirty="0" smtClean="0"/>
              <a:t>Graham Jones, CfAI</a:t>
            </a:r>
          </a:p>
          <a:p>
            <a:r>
              <a:rPr lang="en-US" dirty="0" smtClean="0"/>
              <a:t>05 August 2020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572A65-3182-44F4-9FBF-2626CBAC1C2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055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Accelerometer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572A65-3182-44F4-9FBF-2626CBAC1C2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10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485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Wrist Worn Accelerometer (1)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1032943"/>
            <a:ext cx="9429527" cy="4993784"/>
          </a:xfrm>
        </p:spPr>
        <p:txBody>
          <a:bodyPr/>
          <a:lstStyle/>
          <a:p>
            <a:r>
              <a:rPr lang="en-GB" sz="1800" b="0" dirty="0" smtClean="0"/>
              <a:t>You can buy tiny accelerometers on a chip (</a:t>
            </a:r>
            <a:r>
              <a:rPr lang="en-GB" sz="1800" b="0" dirty="0" err="1" smtClean="0"/>
              <a:t>e.g</a:t>
            </a:r>
            <a:r>
              <a:rPr lang="en-GB" sz="1800" b="0" dirty="0" smtClean="0"/>
              <a:t> </a:t>
            </a:r>
            <a:r>
              <a:rPr lang="en-GB" sz="1800" b="0" dirty="0" smtClean="0">
                <a:hlinkClick r:id="rId2"/>
              </a:rPr>
              <a:t>ADXL345</a:t>
            </a:r>
            <a:r>
              <a:rPr lang="en-GB" sz="1800" b="0" dirty="0"/>
              <a:t> </a:t>
            </a:r>
            <a:r>
              <a:rPr lang="en-GB" sz="1800" b="0" dirty="0" smtClean="0"/>
              <a:t>– 4mg/LSB, over 100Hz sample frequency, data buffer with interrupt driven output) </a:t>
            </a:r>
            <a:endParaRPr lang="en-GB" sz="1800" b="0" dirty="0"/>
          </a:p>
          <a:p>
            <a:pPr lvl="1"/>
            <a:r>
              <a:rPr lang="en-GB" sz="1400" b="0" dirty="0" smtClean="0"/>
              <a:t>but it is a SMD so a pain to connect!</a:t>
            </a:r>
          </a:p>
          <a:p>
            <a:r>
              <a:rPr lang="en-GB" sz="1800" b="0" dirty="0" smtClean="0"/>
              <a:t>We expect the seizure movement to be in the 3-8Hz range.</a:t>
            </a:r>
          </a:p>
          <a:p>
            <a:r>
              <a:rPr lang="en-GB" sz="1800" b="0" dirty="0" smtClean="0"/>
              <a:t>Sample at 25Hz or greater means we can detect up to 12.5Hz</a:t>
            </a:r>
          </a:p>
          <a:p>
            <a:r>
              <a:rPr lang="en-GB" sz="1800" b="0" dirty="0" smtClean="0"/>
              <a:t>Shoehorn an integer based FFT library onto a well known microcontroller</a:t>
            </a:r>
          </a:p>
          <a:p>
            <a:r>
              <a:rPr lang="en-GB" sz="1800" b="0" dirty="0" smtClean="0"/>
              <a:t>Look for an excess of movement in the 3-8Hz range compared to the rest of the spectrum.</a:t>
            </a:r>
          </a:p>
          <a:p>
            <a:r>
              <a:rPr lang="en-GB" sz="1800" b="0" dirty="0" smtClean="0"/>
              <a:t>Add a buzzer, clock and memory card for logging….Very first prototype shown below.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11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3765" t="37605" r="25022" b="16551"/>
          <a:stretch/>
        </p:blipFill>
        <p:spPr>
          <a:xfrm>
            <a:off x="713860" y="3945835"/>
            <a:ext cx="3156864" cy="30083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7032" t="12690" b="10606"/>
          <a:stretch/>
        </p:blipFill>
        <p:spPr>
          <a:xfrm>
            <a:off x="4165390" y="3945835"/>
            <a:ext cx="4866824" cy="301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554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Wrist Worn Accelerometer (2)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985" y="904461"/>
            <a:ext cx="9305541" cy="5598590"/>
          </a:xfrm>
        </p:spPr>
        <p:txBody>
          <a:bodyPr/>
          <a:lstStyle/>
          <a:p>
            <a:r>
              <a:rPr lang="en-GB" sz="1800" b="0" dirty="0" smtClean="0"/>
              <a:t>Surprisingly, it worked pretty well – can clearly detect ‘seizure like’ movements when worn on the wrist.   Could also work on a bicep, but signal less distinct.</a:t>
            </a:r>
          </a:p>
          <a:p>
            <a:endParaRPr lang="en-GB" sz="1800" b="0" dirty="0"/>
          </a:p>
          <a:p>
            <a:endParaRPr lang="en-GB" sz="1800" b="0" dirty="0" smtClean="0"/>
          </a:p>
          <a:p>
            <a:endParaRPr lang="en-GB" sz="1800" b="0" dirty="0"/>
          </a:p>
          <a:p>
            <a:endParaRPr lang="en-GB" sz="1800" b="0" dirty="0" smtClean="0"/>
          </a:p>
          <a:p>
            <a:endParaRPr lang="en-GB" sz="1800" b="0" dirty="0"/>
          </a:p>
          <a:p>
            <a:endParaRPr lang="en-GB" sz="1800" b="0" dirty="0" smtClean="0"/>
          </a:p>
          <a:p>
            <a:endParaRPr lang="en-GB" sz="1800" b="0" dirty="0"/>
          </a:p>
          <a:p>
            <a:endParaRPr lang="en-GB" sz="1800" b="0" dirty="0" smtClean="0"/>
          </a:p>
          <a:p>
            <a:endParaRPr lang="en-GB" sz="1800" b="0" dirty="0"/>
          </a:p>
          <a:p>
            <a:endParaRPr lang="en-GB" sz="1800" b="0" dirty="0" smtClean="0"/>
          </a:p>
          <a:p>
            <a:endParaRPr lang="en-GB" sz="1800" b="0" dirty="0"/>
          </a:p>
          <a:p>
            <a:endParaRPr lang="en-GB" sz="1800" b="0" dirty="0" smtClean="0"/>
          </a:p>
          <a:p>
            <a:r>
              <a:rPr lang="en-GB" sz="1800" b="0" dirty="0"/>
              <a:t>B</a:t>
            </a:r>
            <a:r>
              <a:rPr lang="en-GB" sz="1800" b="0" dirty="0" smtClean="0"/>
              <a:t>ut very bulky and flattened a 9V battery in a few hours, so not practical.</a:t>
            </a:r>
          </a:p>
          <a:p>
            <a:r>
              <a:rPr lang="en-GB" sz="1800" b="0" dirty="0" smtClean="0"/>
              <a:t>Tried attaching an accelerometer to a floor board, but it was an abysmal failure!</a:t>
            </a:r>
            <a:endParaRPr lang="en-GB" sz="1800" b="0" dirty="0"/>
          </a:p>
          <a:p>
            <a:r>
              <a:rPr lang="en-GB" sz="1800" b="0" dirty="0" smtClean="0"/>
              <a:t>We did go back to the wrist worn accelerometer in the end though – more later…..</a:t>
            </a:r>
            <a:endParaRPr lang="en-GB" sz="1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12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026" name="Picture 2" descr="Epileptic Seizure Detector (2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312" y="1580321"/>
            <a:ext cx="6288204" cy="3887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4700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Microsoft Kinect Video Game Controller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572A65-3182-44F4-9FBF-2626CBAC1C2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13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40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Video Game Depth Camera (1)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1032943"/>
            <a:ext cx="9429527" cy="3368576"/>
          </a:xfrm>
        </p:spPr>
        <p:txBody>
          <a:bodyPr/>
          <a:lstStyle/>
          <a:p>
            <a:r>
              <a:rPr lang="en-GB" sz="2000" b="0" dirty="0" smtClean="0"/>
              <a:t>Because of Benjamin’s Autism, and refusal to sleep in a bed, we really wanted a </a:t>
            </a:r>
            <a:r>
              <a:rPr lang="en-GB" sz="2000" dirty="0" smtClean="0"/>
              <a:t>non-contact way of monitoring </a:t>
            </a:r>
            <a:r>
              <a:rPr lang="en-GB" sz="2000" b="0" dirty="0" smtClean="0"/>
              <a:t>him.</a:t>
            </a:r>
          </a:p>
          <a:p>
            <a:r>
              <a:rPr lang="en-GB" sz="2000" b="0" dirty="0" smtClean="0"/>
              <a:t>The Microsoft Kinect sensor is rather clever in that it contains a </a:t>
            </a:r>
            <a:r>
              <a:rPr lang="en-GB" sz="2000" dirty="0" smtClean="0"/>
              <a:t>Depth Camera </a:t>
            </a:r>
            <a:r>
              <a:rPr lang="en-GB" sz="2000" b="0" dirty="0" smtClean="0"/>
              <a:t>where the pixel values are the distance of the object at that position from the camera.</a:t>
            </a:r>
          </a:p>
          <a:p>
            <a:pPr lvl="1"/>
            <a:r>
              <a:rPr lang="en-GB" sz="1600" b="0" dirty="0" smtClean="0"/>
              <a:t>It works by projecting an </a:t>
            </a:r>
            <a:r>
              <a:rPr lang="en-GB" sz="1600" dirty="0" smtClean="0"/>
              <a:t>array of NIR dots </a:t>
            </a:r>
            <a:r>
              <a:rPr lang="en-GB" sz="1600" b="0" dirty="0" smtClean="0"/>
              <a:t>into the room, which are detected by a CMOS camera that is offset from the light source.</a:t>
            </a:r>
          </a:p>
          <a:p>
            <a:pPr lvl="1"/>
            <a:r>
              <a:rPr lang="en-GB" sz="1600" b="0" dirty="0" smtClean="0"/>
              <a:t>Some knowledge of the geometry and shape of the array of dots means you can calculate distance.</a:t>
            </a:r>
          </a:p>
          <a:p>
            <a:pPr lvl="1"/>
            <a:r>
              <a:rPr lang="en-GB" sz="1600" b="0" dirty="0" smtClean="0"/>
              <a:t>Fortunately the Kinect Sensor did all the geometry, and there is an open source driver for it, so I just received a series of images where the pixel values are distance from the camera.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16" y="4323218"/>
            <a:ext cx="2831854" cy="18761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3647" y="4323218"/>
            <a:ext cx="6205879" cy="29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52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Video Game Depth Camera (2)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32943"/>
            <a:ext cx="6149056" cy="5696202"/>
          </a:xfrm>
        </p:spPr>
        <p:txBody>
          <a:bodyPr/>
          <a:lstStyle/>
          <a:p>
            <a:r>
              <a:rPr lang="en-GB" sz="2000" b="0" dirty="0" smtClean="0"/>
              <a:t>Compare Depth Camera frames to measure velocity of features in the room</a:t>
            </a:r>
            <a:endParaRPr lang="en-GB" sz="1600" b="0" dirty="0" smtClean="0"/>
          </a:p>
          <a:p>
            <a:r>
              <a:rPr lang="en-GB" sz="2000" b="0" dirty="0" smtClean="0"/>
              <a:t>Image Processing Approach is to collect a series of images and process them to extract a measure of the amount of movement of the test subject:</a:t>
            </a:r>
            <a:endParaRPr lang="en-GB" sz="16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15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0810" y="1043119"/>
            <a:ext cx="1881852" cy="14113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9415" y="2653683"/>
            <a:ext cx="1980112" cy="148508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0810" y="4534589"/>
            <a:ext cx="2032031" cy="152402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55556" y="1126001"/>
            <a:ext cx="1185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latin typeface="Arial" pitchFamily="34" charset="0"/>
                <a:cs typeface="Arial" pitchFamily="34" charset="0"/>
              </a:rPr>
              <a:t>Background Image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65190" y="2588720"/>
            <a:ext cx="1185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latin typeface="Arial" pitchFamily="34" charset="0"/>
                <a:cs typeface="Arial" pitchFamily="34" charset="0"/>
              </a:rPr>
              <a:t>With Test Subject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49056" y="4147076"/>
            <a:ext cx="11856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latin typeface="Arial" pitchFamily="34" charset="0"/>
                <a:cs typeface="Arial" pitchFamily="34" charset="0"/>
              </a:rPr>
              <a:t>Subtract Background to give ‘current’ image of subject.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24851" y="5873531"/>
            <a:ext cx="26018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latin typeface="Arial" pitchFamily="34" charset="0"/>
                <a:cs typeface="Arial" pitchFamily="34" charset="0"/>
              </a:rPr>
              <a:t>For each frame, subtract rolling average of ‘current’ images, and amplify the differences – small movements show up clearly.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9030705" y="2200759"/>
            <a:ext cx="0" cy="732097"/>
          </a:xfrm>
          <a:prstGeom prst="straightConnector1">
            <a:avLst/>
          </a:prstGeom>
          <a:solidFill>
            <a:schemeClr val="accent1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>
            <a:off x="9146010" y="3999079"/>
            <a:ext cx="0" cy="732097"/>
          </a:xfrm>
          <a:prstGeom prst="straightConnector1">
            <a:avLst/>
          </a:prstGeom>
          <a:solidFill>
            <a:schemeClr val="accent1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160837" y="4426981"/>
            <a:ext cx="19670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latin typeface="Arial" pitchFamily="34" charset="0"/>
                <a:cs typeface="Arial" pitchFamily="34" charset="0"/>
              </a:rPr>
              <a:t>Pick out the largest bright area, which we assume is Benjamin, and calculate its intensity – this is a measure of how much he is moving.</a:t>
            </a:r>
          </a:p>
          <a:p>
            <a:r>
              <a:rPr lang="en-GB" sz="1400" dirty="0" smtClean="0">
                <a:latin typeface="Arial" pitchFamily="34" charset="0"/>
                <a:cs typeface="Arial" pitchFamily="34" charset="0"/>
              </a:rPr>
              <a:t>Record this into a time series for analysis.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301" y="4426981"/>
            <a:ext cx="3069551" cy="2302164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 bwMode="auto">
          <a:xfrm flipH="1">
            <a:off x="4937760" y="5684520"/>
            <a:ext cx="2788920" cy="0"/>
          </a:xfrm>
          <a:prstGeom prst="straightConnector1">
            <a:avLst/>
          </a:prstGeom>
          <a:solidFill>
            <a:schemeClr val="accent1"/>
          </a:solidFill>
          <a:ln w="1016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691410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Video Game Depth Camera (3)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491" y="1032942"/>
            <a:ext cx="4989023" cy="5017337"/>
          </a:xfrm>
        </p:spPr>
        <p:txBody>
          <a:bodyPr/>
          <a:lstStyle/>
          <a:p>
            <a:r>
              <a:rPr lang="en-GB" sz="1800" b="0" dirty="0" smtClean="0"/>
              <a:t>Develop the image analysis calculation route to </a:t>
            </a:r>
          </a:p>
          <a:p>
            <a:pPr lvl="1"/>
            <a:r>
              <a:rPr lang="en-GB" sz="1400" b="0" dirty="0" smtClean="0"/>
              <a:t>Record the total brightness of the resulting image for each frame.</a:t>
            </a:r>
          </a:p>
          <a:p>
            <a:pPr lvl="1"/>
            <a:r>
              <a:rPr lang="en-GB" sz="1400" b="0" dirty="0" smtClean="0"/>
              <a:t>Look for peaks in the brightness time series.</a:t>
            </a:r>
          </a:p>
          <a:p>
            <a:pPr lvl="1"/>
            <a:r>
              <a:rPr lang="en-GB" sz="1400" b="0" dirty="0" smtClean="0"/>
              <a:t>Interpret peaks as breaths to give us a breathing rate in breaths per minute.</a:t>
            </a:r>
          </a:p>
          <a:p>
            <a:r>
              <a:rPr lang="en-GB" sz="1800" b="0" dirty="0" smtClean="0"/>
              <a:t>Use a raspberry Pi to display the images and analysis results in our bedroom.</a:t>
            </a:r>
          </a:p>
          <a:p>
            <a:r>
              <a:rPr lang="en-GB" sz="1800" b="0" dirty="0" smtClean="0"/>
              <a:t>It is not a seizure detector – frame rate is too slow to detect 3-8Hz movement , but it is an apnoea ‘lack of breathing’ detector which provided us with some peace of mind.</a:t>
            </a:r>
          </a:p>
          <a:p>
            <a:r>
              <a:rPr lang="en-GB" sz="1800" dirty="0" smtClean="0">
                <a:solidFill>
                  <a:srgbClr val="FF0000"/>
                </a:solidFill>
              </a:rPr>
              <a:t>First working detection system </a:t>
            </a:r>
            <a:r>
              <a:rPr lang="en-GB" sz="1800" dirty="0" smtClean="0">
                <a:solidFill>
                  <a:srgbClr val="FF0000"/>
                </a:solidFill>
                <a:sym typeface="Wingdings" panose="05000000000000000000" pitchFamily="2" charset="2"/>
              </a:rPr>
              <a:t>.</a:t>
            </a:r>
          </a:p>
          <a:p>
            <a:r>
              <a:rPr lang="en-GB" sz="1800" b="0" dirty="0" smtClean="0">
                <a:sym typeface="Wingdings" panose="05000000000000000000" pitchFamily="2" charset="2"/>
              </a:rPr>
              <a:t>We used this for a couple of years, but it was too temperamental to suggest other people installed it.</a:t>
            </a:r>
            <a:endParaRPr lang="en-GB" sz="1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16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2050" name="Picture 2" descr="http://www.openseizuredetector.org.uk/wp-content/uploads/2014/01/website_outpu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515" y="963201"/>
            <a:ext cx="4295566" cy="4546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4055" t="9960" r="12379" b="4696"/>
          <a:stretch/>
        </p:blipFill>
        <p:spPr>
          <a:xfrm>
            <a:off x="6252643" y="5322763"/>
            <a:ext cx="2571317" cy="184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64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Video Image Processing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572A65-3182-44F4-9FBF-2626CBAC1C2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48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Video Image Processing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 smtClean="0"/>
              <a:t>The Kinect based system was nice in that it confirmed Benjamin was breathing (comforting to know!), but it would not detect a seizure, and was quite power hungry (&gt;30W).</a:t>
            </a:r>
          </a:p>
          <a:p>
            <a:r>
              <a:rPr lang="en-GB" b="0" dirty="0" smtClean="0"/>
              <a:t>We have a digital video camera in his bedroom, so can we process the images from that to identify seizure-like movement?</a:t>
            </a:r>
          </a:p>
          <a:p>
            <a:r>
              <a:rPr lang="en-GB" b="0" dirty="0" smtClean="0"/>
              <a:t>Tried two different approaches at different times:</a:t>
            </a:r>
          </a:p>
          <a:p>
            <a:pPr lvl="1"/>
            <a:r>
              <a:rPr lang="en-GB" b="0" dirty="0" smtClean="0"/>
              <a:t>“Deterministic” image analysis of video frames to track features and deduce movement.</a:t>
            </a:r>
          </a:p>
          <a:p>
            <a:pPr lvl="1"/>
            <a:r>
              <a:rPr lang="en-GB" b="0" dirty="0" smtClean="0"/>
              <a:t>A machine learning (neural network) approach to train a model to recognise ‘normal’ and ‘odd’ postures, where ‘odd’ ones could be seizure-like behaviour.</a:t>
            </a:r>
          </a:p>
          <a:p>
            <a:pPr lvl="1"/>
            <a:endParaRPr lang="en-GB" b="0" dirty="0"/>
          </a:p>
          <a:p>
            <a:pPr marL="0" indent="0">
              <a:buNone/>
            </a:pPr>
            <a:r>
              <a:rPr lang="en-GB" dirty="0" smtClean="0">
                <a:solidFill>
                  <a:srgbClr val="FF0000"/>
                </a:solidFill>
              </a:rPr>
              <a:t>The next slide has some flashing images – you may want to look away….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18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801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Deterministic Image Analysis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771" y="857692"/>
            <a:ext cx="8871109" cy="3188537"/>
          </a:xfrm>
        </p:spPr>
        <p:txBody>
          <a:bodyPr/>
          <a:lstStyle/>
          <a:p>
            <a:pPr lvl="1"/>
            <a:r>
              <a:rPr lang="en-GB" sz="1600" b="0" dirty="0" smtClean="0"/>
              <a:t>Collect a video frame</a:t>
            </a:r>
          </a:p>
          <a:p>
            <a:pPr lvl="1"/>
            <a:r>
              <a:rPr lang="en-GB" sz="1600" b="0" dirty="0" smtClean="0"/>
              <a:t>Identify ‘interesting’ features in the frame.</a:t>
            </a:r>
          </a:p>
          <a:p>
            <a:pPr lvl="1"/>
            <a:r>
              <a:rPr lang="en-GB" sz="1600" b="0" dirty="0" smtClean="0"/>
              <a:t>Track those features in subsequent frames to determine their speed</a:t>
            </a:r>
          </a:p>
          <a:p>
            <a:pPr lvl="1"/>
            <a:r>
              <a:rPr lang="en-GB" sz="1600" b="0" dirty="0" smtClean="0"/>
              <a:t>Feed the calculated speeds into a Fourier Transform to get frequency of movement – and see if that is ‘seizure like’</a:t>
            </a:r>
          </a:p>
          <a:p>
            <a:pPr lvl="1"/>
            <a:r>
              <a:rPr lang="en-GB" sz="1600" b="0" dirty="0" smtClean="0"/>
              <a:t>Videos below use different thickness circles to highlight areas of movement at different frequencies.   The computer generated ‘test card’ one looks like a promising start – it is detecting higher frequencies near the faster moving blobs, but the real video is just measuring noise…..</a:t>
            </a:r>
          </a:p>
          <a:p>
            <a:pPr lvl="1"/>
            <a:r>
              <a:rPr lang="en-GB" sz="1600" b="0" dirty="0" smtClean="0"/>
              <a:t>Also tried attaching reflective markers onto Benjamin’s clothes, but not much more successful…And it was very CPU intensive…</a:t>
            </a:r>
          </a:p>
          <a:p>
            <a:pPr lvl="1"/>
            <a:r>
              <a:rPr lang="en-GB" sz="1600" dirty="0" smtClean="0">
                <a:solidFill>
                  <a:srgbClr val="FF0000"/>
                </a:solidFill>
              </a:rPr>
              <a:t>Abandoned! </a:t>
            </a:r>
            <a:r>
              <a:rPr lang="en-GB" sz="1600" dirty="0" smtClean="0">
                <a:solidFill>
                  <a:srgbClr val="FF0000"/>
                </a:solidFill>
                <a:sym typeface="Wingdings" panose="05000000000000000000" pitchFamily="2" charset="2"/>
              </a:rPr>
              <a:t></a:t>
            </a:r>
            <a:endParaRPr lang="en-GB" sz="1600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19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348" y="4349962"/>
            <a:ext cx="3648851" cy="2736638"/>
          </a:xfrm>
          <a:prstGeom prst="rect">
            <a:avLst/>
          </a:prstGeom>
        </p:spPr>
      </p:pic>
      <p:pic>
        <p:nvPicPr>
          <p:cNvPr id="6" name="seizure_t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79720" y="4128135"/>
            <a:ext cx="3642360" cy="273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391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dirty="0" smtClean="0"/>
              <a:t>Epilepsy and Seizures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 smtClean="0"/>
              <a:t>Project Motivation and 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 smtClean="0"/>
              <a:t>Seizure Detection Techniques</a:t>
            </a:r>
          </a:p>
          <a:p>
            <a:pPr marL="904747" lvl="1" indent="-457200">
              <a:buFont typeface="+mj-lt"/>
              <a:buAutoNum type="alphaLcParenR"/>
            </a:pPr>
            <a:r>
              <a:rPr lang="en-GB" b="0" dirty="0" smtClean="0"/>
              <a:t>Wrist Worn Accelerometer</a:t>
            </a:r>
          </a:p>
          <a:p>
            <a:pPr marL="904747" lvl="1" indent="-457200">
              <a:buFont typeface="+mj-lt"/>
              <a:buAutoNum type="alphaLcParenR"/>
            </a:pPr>
            <a:r>
              <a:rPr lang="en-GB" b="0" dirty="0" smtClean="0"/>
              <a:t>Video Game Depth Camera</a:t>
            </a:r>
          </a:p>
          <a:p>
            <a:pPr marL="904747" lvl="1" indent="-457200">
              <a:buFont typeface="+mj-lt"/>
              <a:buAutoNum type="alphaLcParenR"/>
            </a:pPr>
            <a:r>
              <a:rPr lang="en-GB" b="0" dirty="0" smtClean="0"/>
              <a:t>Deterministic Video Image Analysis</a:t>
            </a:r>
          </a:p>
          <a:p>
            <a:pPr marL="904747" lvl="1" indent="-457200">
              <a:buFont typeface="+mj-lt"/>
              <a:buAutoNum type="alphaLcParenR"/>
            </a:pPr>
            <a:r>
              <a:rPr lang="en-GB" b="0" dirty="0" smtClean="0"/>
              <a:t>Machine Learning Video Image Analysis</a:t>
            </a:r>
          </a:p>
          <a:p>
            <a:pPr marL="904747" lvl="1" indent="-457200">
              <a:buFont typeface="+mj-lt"/>
              <a:buAutoNum type="alphaLcParenR"/>
            </a:pPr>
            <a:r>
              <a:rPr lang="en-GB" b="0" dirty="0" smtClean="0"/>
              <a:t>Smart Watches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 smtClean="0"/>
              <a:t>Proof of Concept to Workable System</a:t>
            </a:r>
          </a:p>
          <a:p>
            <a:pPr marL="904747" lvl="1" indent="-457200">
              <a:buFont typeface="+mj-lt"/>
              <a:buAutoNum type="alphaLcParenR"/>
            </a:pPr>
            <a:r>
              <a:rPr lang="en-GB" b="0" dirty="0" smtClean="0"/>
              <a:t>Alarm System Requirements</a:t>
            </a:r>
          </a:p>
          <a:p>
            <a:pPr marL="904747" lvl="1" indent="-457200">
              <a:buFont typeface="+mj-lt"/>
              <a:buAutoNum type="alphaLcParenR"/>
            </a:pPr>
            <a:r>
              <a:rPr lang="en-GB" b="0" dirty="0" smtClean="0"/>
              <a:t>Implementation Challenges</a:t>
            </a:r>
          </a:p>
          <a:p>
            <a:pPr marL="904747" lvl="1" indent="-457200">
              <a:buFont typeface="+mj-lt"/>
              <a:buAutoNum type="alphaLcParenR"/>
            </a:pPr>
            <a:r>
              <a:rPr lang="en-GB" b="0" dirty="0" smtClean="0"/>
              <a:t>End User Experiences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 smtClean="0"/>
              <a:t>What Next?</a:t>
            </a: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 smtClean="0"/>
              <a:t>Questions?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63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Machine Learning Video Analysis (1)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 err="1" smtClean="0"/>
              <a:t>Sandie</a:t>
            </a:r>
            <a:r>
              <a:rPr lang="en-GB" b="0" dirty="0" smtClean="0"/>
              <a:t> noticed that when Benjamin is about to have a seizure, he will adopt an unusual pose – kneeling up looking to one side, getting up onto his hands and knees, waving arms...</a:t>
            </a:r>
          </a:p>
          <a:p>
            <a:pPr lvl="1"/>
            <a:r>
              <a:rPr lang="en-GB" b="0" dirty="0" smtClean="0"/>
              <a:t>If we could detect these ‘odd’ poses we might be able to detect some of his less serious seizures that do not result in sustained regular shaking.</a:t>
            </a:r>
          </a:p>
          <a:p>
            <a:pPr lvl="2"/>
            <a:r>
              <a:rPr lang="en-GB" b="0" dirty="0" smtClean="0"/>
              <a:t>…and I had just read a book about using neural networks to do image processing.</a:t>
            </a:r>
          </a:p>
          <a:p>
            <a:r>
              <a:rPr lang="en-GB" b="0" dirty="0" smtClean="0"/>
              <a:t>The idea was:</a:t>
            </a:r>
          </a:p>
          <a:p>
            <a:pPr lvl="1"/>
            <a:r>
              <a:rPr lang="en-GB" b="0" dirty="0" smtClean="0"/>
              <a:t>Collect lots of ‘normal’ pose images.</a:t>
            </a:r>
          </a:p>
          <a:p>
            <a:pPr lvl="1"/>
            <a:r>
              <a:rPr lang="en-GB" b="0" dirty="0" smtClean="0"/>
              <a:t>Collect as many ‘odd’ pose images as possible, and categorise them manually.</a:t>
            </a:r>
          </a:p>
          <a:p>
            <a:pPr lvl="1"/>
            <a:r>
              <a:rPr lang="en-GB" b="0" dirty="0" smtClean="0"/>
              <a:t>Train a neural network to look at an image from Benjamin’s camera and classify it as ‘Benjamin not Present’, ‘Normal’ or ‘Odd’.</a:t>
            </a: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20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824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Machine Learning Video Analysis (2)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418" y="1032943"/>
            <a:ext cx="8871109" cy="2823440"/>
          </a:xfrm>
        </p:spPr>
        <p:txBody>
          <a:bodyPr/>
          <a:lstStyle/>
          <a:p>
            <a:r>
              <a:rPr lang="en-GB" sz="1800" b="0" dirty="0" smtClean="0"/>
              <a:t>Collecting images from the video camera was easy, but classifying manually to find enough ‘odd’ ones to train a model was difficult and tedious.</a:t>
            </a:r>
          </a:p>
          <a:p>
            <a:r>
              <a:rPr lang="en-GB" sz="1800" b="0" dirty="0" smtClean="0"/>
              <a:t>So I dressed in Benjamin’s favourite Pudsey Bear </a:t>
            </a:r>
            <a:r>
              <a:rPr lang="en-GB" sz="1800" b="0" dirty="0" err="1" smtClean="0"/>
              <a:t>sleepsuit</a:t>
            </a:r>
            <a:r>
              <a:rPr lang="en-GB" sz="1800" b="0" dirty="0" smtClean="0"/>
              <a:t> and demonstrated a lot of ‘odd’ poses for the camera…..</a:t>
            </a:r>
          </a:p>
          <a:p>
            <a:r>
              <a:rPr lang="en-GB" sz="1800" b="0" dirty="0" smtClean="0"/>
              <a:t>There were a few problems:</a:t>
            </a:r>
          </a:p>
          <a:p>
            <a:pPr lvl="1"/>
            <a:r>
              <a:rPr lang="en-GB" sz="1400" b="0" dirty="0" smtClean="0"/>
              <a:t>The neural network was not detailed enough – I successfully taught it that Benjamin is ‘Normal’ and Graham is ‘Odd’!</a:t>
            </a:r>
          </a:p>
          <a:p>
            <a:pPr lvl="1"/>
            <a:r>
              <a:rPr lang="en-GB" sz="1400" b="0" dirty="0" smtClean="0"/>
              <a:t>Benjamin started to do the ‘odd’ behaviours when there was nothing wrong with him.</a:t>
            </a:r>
          </a:p>
          <a:p>
            <a:pPr lvl="1"/>
            <a:r>
              <a:rPr lang="en-GB" sz="1400" b="0" dirty="0" smtClean="0"/>
              <a:t>It would be very Benjamin specific, so not much use for anyone else.</a:t>
            </a:r>
          </a:p>
          <a:p>
            <a:r>
              <a:rPr lang="en-GB" sz="1800" dirty="0">
                <a:solidFill>
                  <a:srgbClr val="FF0000"/>
                </a:solidFill>
              </a:rPr>
              <a:t>Abandoned! </a:t>
            </a:r>
            <a:r>
              <a:rPr lang="en-GB" sz="1800" dirty="0" smtClean="0">
                <a:solidFill>
                  <a:srgbClr val="FF0000"/>
                </a:solidFill>
                <a:sym typeface="Wingdings" panose="05000000000000000000" pitchFamily="2" charset="2"/>
              </a:rPr>
              <a:t></a:t>
            </a:r>
            <a:endParaRPr lang="en-GB" sz="1800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21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4381748"/>
            <a:ext cx="2895269" cy="21714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0040" y="3779520"/>
            <a:ext cx="310896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rial" pitchFamily="34" charset="0"/>
                <a:cs typeface="Arial" pitchFamily="34" charset="0"/>
              </a:rPr>
              <a:t>Genuine ‘odd’ image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4381748"/>
            <a:ext cx="2895268" cy="21714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05732" y="3779520"/>
            <a:ext cx="310896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rial" pitchFamily="34" charset="0"/>
                <a:cs typeface="Arial" pitchFamily="34" charset="0"/>
              </a:rPr>
              <a:t>Simulated ‘odd’ images</a:t>
            </a:r>
          </a:p>
        </p:txBody>
      </p:sp>
      <p:pic>
        <p:nvPicPr>
          <p:cNvPr id="1026" name="Picture 2" descr="http://www.openseizuredetector.org.uk/wp-content/uploads/2018/04/img_2018240410420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4259" y="4381748"/>
            <a:ext cx="2895268" cy="2171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248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Smart Watches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572A65-3182-44F4-9FBF-2626CBAC1C2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6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SmartWatches</a:t>
            </a:r>
            <a:r>
              <a:rPr lang="en-GB" dirty="0" smtClean="0"/>
              <a:t> (1)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418" y="1032943"/>
            <a:ext cx="8871109" cy="2134649"/>
          </a:xfrm>
        </p:spPr>
        <p:txBody>
          <a:bodyPr/>
          <a:lstStyle/>
          <a:p>
            <a:r>
              <a:rPr lang="en-GB" sz="1800" b="0" dirty="0" smtClean="0"/>
              <a:t>The Invention of the Pebble Smart Watch changed things.</a:t>
            </a:r>
          </a:p>
          <a:p>
            <a:r>
              <a:rPr lang="en-GB" sz="1800" b="0" dirty="0" smtClean="0"/>
              <a:t>It had the required </a:t>
            </a:r>
            <a:r>
              <a:rPr lang="en-GB" sz="1800" dirty="0" smtClean="0"/>
              <a:t>hardware</a:t>
            </a:r>
            <a:r>
              <a:rPr lang="en-GB" sz="1800" b="0" dirty="0" smtClean="0"/>
              <a:t> (accelerometer, microcontroller, Bluetooth radio, battery).</a:t>
            </a:r>
          </a:p>
          <a:p>
            <a:r>
              <a:rPr lang="en-GB" sz="1800" b="0" dirty="0" smtClean="0"/>
              <a:t>And most importantly the manufacturer gave away the </a:t>
            </a:r>
            <a:r>
              <a:rPr lang="en-GB" sz="1800" dirty="0" smtClean="0"/>
              <a:t>Software Development Kit </a:t>
            </a:r>
            <a:r>
              <a:rPr lang="en-GB" sz="1800" b="0" dirty="0" smtClean="0"/>
              <a:t>so you can write your own software for it….and you programme it in C </a:t>
            </a:r>
            <a:r>
              <a:rPr lang="en-GB" sz="1800" b="0" dirty="0" smtClean="0">
                <a:sym typeface="Wingdings" panose="05000000000000000000" pitchFamily="2" charset="2"/>
              </a:rPr>
              <a:t>.</a:t>
            </a:r>
            <a:endParaRPr lang="en-GB" sz="1800" b="0" dirty="0" smtClean="0"/>
          </a:p>
          <a:p>
            <a:r>
              <a:rPr lang="en-GB" sz="1800" b="0" dirty="0" smtClean="0"/>
              <a:t>So set about implementing the </a:t>
            </a:r>
            <a:r>
              <a:rPr lang="en-GB" sz="1800" dirty="0" smtClean="0"/>
              <a:t>accelerometer based seizure detection </a:t>
            </a:r>
            <a:r>
              <a:rPr lang="en-GB" sz="1800" b="0" dirty="0" smtClean="0"/>
              <a:t>algorithm on it, in the hope we can train Benjamin to wear it.</a:t>
            </a:r>
            <a:endParaRPr lang="en-GB" sz="1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23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2952750" y="4638356"/>
            <a:ext cx="1722120" cy="487680"/>
          </a:xfrm>
          <a:prstGeom prst="roundRect">
            <a:avLst>
              <a:gd name="adj" fmla="val 7102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Microcontroller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118110" y="3830636"/>
            <a:ext cx="1722120" cy="487680"/>
          </a:xfrm>
          <a:prstGeom prst="roundRect">
            <a:avLst>
              <a:gd name="adj" fmla="val 7102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Accelerometer</a:t>
            </a:r>
          </a:p>
        </p:txBody>
      </p:sp>
      <p:cxnSp>
        <p:nvCxnSpPr>
          <p:cNvPr id="9" name="Elbow Connector 8"/>
          <p:cNvCxnSpPr>
            <a:stCxn id="7" idx="3"/>
            <a:endCxn id="6" idx="1"/>
          </p:cNvCxnSpPr>
          <p:nvPr/>
        </p:nvCxnSpPr>
        <p:spPr bwMode="auto">
          <a:xfrm>
            <a:off x="1840230" y="4074476"/>
            <a:ext cx="1112520" cy="807720"/>
          </a:xfrm>
          <a:prstGeom prst="bentConnector3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" name="Rounded Rectangle 9"/>
          <p:cNvSpPr/>
          <p:nvPr/>
        </p:nvSpPr>
        <p:spPr bwMode="auto">
          <a:xfrm>
            <a:off x="102235" y="5055232"/>
            <a:ext cx="1722120" cy="487680"/>
          </a:xfrm>
          <a:prstGeom prst="roundRect">
            <a:avLst>
              <a:gd name="adj" fmla="val 7102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Push</a:t>
            </a:r>
            <a:r>
              <a:rPr kumimoji="0" lang="en-GB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Buttons</a:t>
            </a:r>
            <a:endParaRPr kumimoji="0" lang="en-GB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12" name="Elbow Connector 11"/>
          <p:cNvCxnSpPr>
            <a:stCxn id="10" idx="3"/>
            <a:endCxn id="6" idx="1"/>
          </p:cNvCxnSpPr>
          <p:nvPr/>
        </p:nvCxnSpPr>
        <p:spPr bwMode="auto">
          <a:xfrm flipV="1">
            <a:off x="1824355" y="4882196"/>
            <a:ext cx="1128395" cy="416876"/>
          </a:xfrm>
          <a:prstGeom prst="bentConnector3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3" name="Rounded Rectangle 12"/>
          <p:cNvSpPr/>
          <p:nvPr/>
        </p:nvSpPr>
        <p:spPr bwMode="auto">
          <a:xfrm>
            <a:off x="3352800" y="3227598"/>
            <a:ext cx="922020" cy="487680"/>
          </a:xfrm>
          <a:prstGeom prst="roundRect">
            <a:avLst>
              <a:gd name="adj" fmla="val 7102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Display</a:t>
            </a:r>
          </a:p>
        </p:txBody>
      </p:sp>
      <p:cxnSp>
        <p:nvCxnSpPr>
          <p:cNvPr id="15" name="Elbow Connector 14"/>
          <p:cNvCxnSpPr>
            <a:stCxn id="6" idx="0"/>
            <a:endCxn id="13" idx="2"/>
          </p:cNvCxnSpPr>
          <p:nvPr/>
        </p:nvCxnSpPr>
        <p:spPr bwMode="auto">
          <a:xfrm rot="5400000" flipH="1" flipV="1">
            <a:off x="3352271" y="4176817"/>
            <a:ext cx="923078" cy="12700"/>
          </a:xfrm>
          <a:prstGeom prst="bentConnector3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Rounded Rectangle 16"/>
          <p:cNvSpPr/>
          <p:nvPr/>
        </p:nvSpPr>
        <p:spPr bwMode="auto">
          <a:xfrm>
            <a:off x="6076950" y="4553266"/>
            <a:ext cx="1303020" cy="664210"/>
          </a:xfrm>
          <a:prstGeom prst="roundRect">
            <a:avLst>
              <a:gd name="adj" fmla="val 7102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Bluetooth Radio</a:t>
            </a:r>
          </a:p>
        </p:txBody>
      </p:sp>
      <p:cxnSp>
        <p:nvCxnSpPr>
          <p:cNvPr id="19" name="Elbow Connector 18"/>
          <p:cNvCxnSpPr>
            <a:stCxn id="6" idx="3"/>
            <a:endCxn id="17" idx="1"/>
          </p:cNvCxnSpPr>
          <p:nvPr/>
        </p:nvCxnSpPr>
        <p:spPr bwMode="auto">
          <a:xfrm>
            <a:off x="4674870" y="4882196"/>
            <a:ext cx="1402080" cy="3175"/>
          </a:xfrm>
          <a:prstGeom prst="bentConnector3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0" name="Rounded Rectangle 19"/>
          <p:cNvSpPr/>
          <p:nvPr/>
        </p:nvSpPr>
        <p:spPr bwMode="auto">
          <a:xfrm>
            <a:off x="4315792" y="5959791"/>
            <a:ext cx="1101090" cy="679450"/>
          </a:xfrm>
          <a:prstGeom prst="roundRect">
            <a:avLst>
              <a:gd name="adj" fmla="val 7102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Vibration Motor</a:t>
            </a:r>
          </a:p>
        </p:txBody>
      </p:sp>
      <p:cxnSp>
        <p:nvCxnSpPr>
          <p:cNvPr id="22" name="Elbow Connector 21"/>
          <p:cNvCxnSpPr>
            <a:stCxn id="6" idx="2"/>
            <a:endCxn id="20" idx="0"/>
          </p:cNvCxnSpPr>
          <p:nvPr/>
        </p:nvCxnSpPr>
        <p:spPr bwMode="auto">
          <a:xfrm rot="16200000" flipH="1">
            <a:off x="3923196" y="5016649"/>
            <a:ext cx="833755" cy="1052527"/>
          </a:xfrm>
          <a:prstGeom prst="bentConnector3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3" name="Rounded Rectangle 22"/>
          <p:cNvSpPr/>
          <p:nvPr/>
        </p:nvSpPr>
        <p:spPr bwMode="auto">
          <a:xfrm>
            <a:off x="918210" y="5992599"/>
            <a:ext cx="922020" cy="487680"/>
          </a:xfrm>
          <a:prstGeom prst="roundRect">
            <a:avLst>
              <a:gd name="adj" fmla="val 7102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Battery</a:t>
            </a:r>
          </a:p>
        </p:txBody>
      </p:sp>
      <p:cxnSp>
        <p:nvCxnSpPr>
          <p:cNvPr id="25" name="Elbow Connector 24"/>
          <p:cNvCxnSpPr>
            <a:stCxn id="23" idx="3"/>
            <a:endCxn id="6" idx="1"/>
          </p:cNvCxnSpPr>
          <p:nvPr/>
        </p:nvCxnSpPr>
        <p:spPr bwMode="auto">
          <a:xfrm flipV="1">
            <a:off x="1840230" y="4882196"/>
            <a:ext cx="1112520" cy="1354243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2"/>
          <a:srcRect l="20000" t="9531" r="15833" b="28125"/>
          <a:stretch/>
        </p:blipFill>
        <p:spPr>
          <a:xfrm>
            <a:off x="7644546" y="3550920"/>
            <a:ext cx="1868792" cy="242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46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Seizure Detection Algorithm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418" y="915428"/>
            <a:ext cx="8871109" cy="1054937"/>
          </a:xfrm>
        </p:spPr>
        <p:txBody>
          <a:bodyPr/>
          <a:lstStyle/>
          <a:p>
            <a:r>
              <a:rPr lang="en-GB" sz="2000" b="0" dirty="0"/>
              <a:t>Collect accelerometer data (at </a:t>
            </a:r>
            <a:r>
              <a:rPr lang="en-GB" sz="2000" b="0" dirty="0" smtClean="0"/>
              <a:t>25 Hz) for 5 seconds.</a:t>
            </a:r>
          </a:p>
          <a:p>
            <a:pPr lvl="1"/>
            <a:r>
              <a:rPr lang="en-GB" sz="1600" b="0" dirty="0" smtClean="0"/>
              <a:t>25Hz sample rate means we can detect up to 12.5 Hz, which seems to be high enough for human movement.</a:t>
            </a:r>
            <a:endParaRPr lang="en-GB" sz="16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24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2050" name="Picture 2" descr="https://www.openseizuredetector.org.uk/wp-content/uploads/2015/03/Detection_algorith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229" y="1767763"/>
            <a:ext cx="7396583" cy="554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73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Does it Work?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418" y="1032943"/>
            <a:ext cx="8871109" cy="1054937"/>
          </a:xfrm>
        </p:spPr>
        <p:txBody>
          <a:bodyPr/>
          <a:lstStyle/>
          <a:p>
            <a:r>
              <a:rPr lang="en-GB" sz="2000" b="0" dirty="0" smtClean="0"/>
              <a:t>The results were surprisingly good – had expected to have to develop the algorithm to maybe look at shape of spectrum, but the crude </a:t>
            </a:r>
            <a:r>
              <a:rPr lang="en-GB" sz="2000" b="0" dirty="0" err="1" smtClean="0"/>
              <a:t>bandpass</a:t>
            </a:r>
            <a:r>
              <a:rPr lang="en-GB" sz="2000" b="0" dirty="0" smtClean="0"/>
              <a:t> approach in previous slide seems to work ok.</a:t>
            </a:r>
          </a:p>
          <a:p>
            <a:r>
              <a:rPr lang="en-GB" sz="2000" b="0" dirty="0" smtClean="0"/>
              <a:t>Issues are:</a:t>
            </a:r>
          </a:p>
          <a:p>
            <a:pPr lvl="1"/>
            <a:r>
              <a:rPr lang="en-GB" sz="1600" b="0" dirty="0" smtClean="0"/>
              <a:t>It only detects </a:t>
            </a:r>
            <a:r>
              <a:rPr lang="en-GB" sz="1600" dirty="0" smtClean="0"/>
              <a:t>tonic-</a:t>
            </a:r>
            <a:r>
              <a:rPr lang="en-GB" sz="1600" dirty="0" err="1" smtClean="0"/>
              <a:t>clonic</a:t>
            </a:r>
            <a:r>
              <a:rPr lang="en-GB" sz="1600" b="0" dirty="0" smtClean="0"/>
              <a:t> seizures that result in shaking of the arm – if the arm does not shake (because it is a partial seizure) or because it is trapped under the body, there will be no alarm.</a:t>
            </a:r>
          </a:p>
          <a:p>
            <a:pPr lvl="1"/>
            <a:r>
              <a:rPr lang="en-GB" sz="1600" b="0" dirty="0" smtClean="0"/>
              <a:t>It will generate </a:t>
            </a:r>
            <a:r>
              <a:rPr lang="en-GB" sz="1600" dirty="0" smtClean="0"/>
              <a:t>false alarms </a:t>
            </a:r>
            <a:r>
              <a:rPr lang="en-GB" sz="1600" b="0" dirty="0" smtClean="0"/>
              <a:t>– brushing teeth, touch typing, touching moving car bodywork all generates vibration in the ‘seizure like’ range.    We get of the order 1 false alarm per day, depending on what Benjamin is doing.</a:t>
            </a:r>
          </a:p>
          <a:p>
            <a:pPr lvl="1"/>
            <a:r>
              <a:rPr lang="en-GB" sz="1600" b="0" dirty="0" smtClean="0"/>
              <a:t>The Pebble watch only does </a:t>
            </a:r>
            <a:r>
              <a:rPr lang="en-GB" sz="1600" dirty="0" smtClean="0"/>
              <a:t>integer arithmetic</a:t>
            </a:r>
            <a:r>
              <a:rPr lang="en-GB" sz="1600" b="0" dirty="0" smtClean="0"/>
              <a:t>, so everything is fixed point.</a:t>
            </a:r>
          </a:p>
          <a:p>
            <a:pPr lvl="1"/>
            <a:r>
              <a:rPr lang="en-GB" sz="1600" b="0" dirty="0" smtClean="0"/>
              <a:t>Battery usage is a challenge, so minimising CPU use by </a:t>
            </a:r>
            <a:r>
              <a:rPr lang="en-GB" sz="1600" dirty="0" smtClean="0"/>
              <a:t>using simplifying assumptions </a:t>
            </a:r>
            <a:r>
              <a:rPr lang="en-GB" sz="1600" b="0" dirty="0" smtClean="0"/>
              <a:t>which are not exactly correct mathematically..</a:t>
            </a:r>
          </a:p>
          <a:p>
            <a:pPr lvl="1"/>
            <a:r>
              <a:rPr lang="en-GB" sz="1600" b="0" dirty="0" smtClean="0"/>
              <a:t>Fitbit bought out Pebble, and promptly shut down manufacture </a:t>
            </a:r>
            <a:r>
              <a:rPr lang="en-GB" sz="1600" b="0" dirty="0" smtClean="0">
                <a:sym typeface="Wingdings" panose="05000000000000000000" pitchFamily="2" charset="2"/>
              </a:rPr>
              <a:t>.</a:t>
            </a:r>
          </a:p>
          <a:p>
            <a:pPr lvl="1"/>
            <a:r>
              <a:rPr lang="en-GB" sz="1600" b="0" dirty="0" smtClean="0">
                <a:sym typeface="Wingdings" panose="05000000000000000000" pitchFamily="2" charset="2"/>
              </a:rPr>
              <a:t>So now use Garmin watches which also allow </a:t>
            </a:r>
            <a:r>
              <a:rPr lang="en-GB" sz="1600" dirty="0" smtClean="0">
                <a:sym typeface="Wingdings" panose="05000000000000000000" pitchFamily="2" charset="2"/>
              </a:rPr>
              <a:t>abnormal heart rate alarms </a:t>
            </a:r>
            <a:r>
              <a:rPr lang="en-GB" sz="1600" b="0" dirty="0" smtClean="0">
                <a:sym typeface="Wingdings" panose="05000000000000000000" pitchFamily="2" charset="2"/>
              </a:rPr>
              <a:t>to be generated – and we can get raw data off them because of use of BLE.</a:t>
            </a:r>
            <a:endParaRPr lang="en-GB" sz="1600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25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9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Example Data from a Real Seizure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26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074" name="Picture 2" descr="http://www.openseizuredetector.org.uk/wp-content/uploads/2019/11/Benjamin_Fit_14nov201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40" y="868680"/>
            <a:ext cx="7985759" cy="5989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2771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From Proof-of-Concept to Deployable System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572A65-3182-44F4-9FBF-2626CBAC1C2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6300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System Requirements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/>
              <a:t>Demonstrated detection reliability.</a:t>
            </a:r>
          </a:p>
          <a:p>
            <a:r>
              <a:rPr lang="en-GB" b="0" dirty="0"/>
              <a:t>Acceptable false alarm rate.</a:t>
            </a:r>
          </a:p>
          <a:p>
            <a:r>
              <a:rPr lang="en-GB" b="0" dirty="0" smtClean="0"/>
              <a:t>Battery Life &gt; 12 hours.</a:t>
            </a:r>
          </a:p>
          <a:p>
            <a:r>
              <a:rPr lang="en-GB" b="0" dirty="0" smtClean="0"/>
              <a:t>Self-Diagnosis of Faults, and warn user of fault conditions.</a:t>
            </a:r>
          </a:p>
          <a:p>
            <a:r>
              <a:rPr lang="en-GB" b="0" dirty="0"/>
              <a:t>Reliable method of notifying </a:t>
            </a:r>
            <a:r>
              <a:rPr lang="en-GB" b="0" dirty="0" smtClean="0"/>
              <a:t>carers</a:t>
            </a:r>
          </a:p>
          <a:p>
            <a:r>
              <a:rPr lang="en-GB" b="0" dirty="0" smtClean="0"/>
              <a:t>Ability to mute alarms if doing an activity that will generate false alarms.</a:t>
            </a:r>
          </a:p>
          <a:p>
            <a:r>
              <a:rPr lang="en-GB" b="0" dirty="0" smtClean="0"/>
              <a:t>Log data for future analysis if necessary.</a:t>
            </a:r>
            <a:endParaRPr lang="en-GB" b="0" dirty="0"/>
          </a:p>
          <a:p>
            <a:r>
              <a:rPr lang="en-GB" b="0" dirty="0" smtClean="0"/>
              <a:t>Easy </a:t>
            </a:r>
            <a:r>
              <a:rPr lang="en-GB" b="0" dirty="0"/>
              <a:t>(enough) to get software onto device.</a:t>
            </a:r>
          </a:p>
          <a:p>
            <a:r>
              <a:rPr lang="en-GB" b="0" dirty="0" smtClean="0"/>
              <a:t>Ability for users to adjust settings to suit their use-case.</a:t>
            </a:r>
          </a:p>
          <a:p>
            <a:endParaRPr lang="en-GB" b="0" dirty="0"/>
          </a:p>
          <a:p>
            <a:pPr marL="0" indent="0">
              <a:buNone/>
            </a:pPr>
            <a:r>
              <a:rPr lang="en-GB" dirty="0" smtClean="0">
                <a:solidFill>
                  <a:srgbClr val="FF0000"/>
                </a:solidFill>
              </a:rPr>
              <a:t>This “Boring Software Infrastructure” was the most time consuming part of the project, by a considerable margin.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28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5821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Android Based Alarm System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29</a:t>
            </a:fld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823966" y="975853"/>
            <a:ext cx="8340012" cy="2818012"/>
            <a:chOff x="823966" y="975853"/>
            <a:chExt cx="8340012" cy="281801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3966" y="975853"/>
              <a:ext cx="8340012" cy="2818012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5554824" y="1375877"/>
              <a:ext cx="1057470" cy="52322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GB" sz="1400" dirty="0" smtClean="0">
                  <a:solidFill>
                    <a:schemeClr val="bg1">
                      <a:lumMod val="65000"/>
                    </a:schemeClr>
                  </a:solidFill>
                  <a:latin typeface="Arial" pitchFamily="34" charset="0"/>
                  <a:cs typeface="Arial" pitchFamily="34" charset="0"/>
                </a:rPr>
                <a:t>SMS Alerts</a:t>
              </a:r>
              <a:endParaRPr lang="en-GB" sz="1400" dirty="0" smtClean="0">
                <a:solidFill>
                  <a:schemeClr val="bg1">
                    <a:lumMod val="6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8" name="Straight Connector 7"/>
            <p:cNvCxnSpPr>
              <a:endCxn id="6" idx="1"/>
            </p:cNvCxnSpPr>
            <p:nvPr/>
          </p:nvCxnSpPr>
          <p:spPr bwMode="auto">
            <a:xfrm flipV="1">
              <a:off x="5113176" y="1637487"/>
              <a:ext cx="441648" cy="552098"/>
            </a:xfrm>
            <a:prstGeom prst="line">
              <a:avLst/>
            </a:prstGeom>
            <a:solidFill>
              <a:schemeClr val="accent1"/>
            </a:solidFill>
            <a:ln w="31750" cap="flat" cmpd="sng" algn="ctr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390" y="3738465"/>
            <a:ext cx="1728496" cy="307288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8209" y="3778899"/>
            <a:ext cx="1731994" cy="307910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86139" y="3778899"/>
            <a:ext cx="864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latin typeface="Arial" pitchFamily="34" charset="0"/>
                <a:cs typeface="Arial" pitchFamily="34" charset="0"/>
              </a:rPr>
              <a:t>Self-Checking on Start-Up</a:t>
            </a:r>
            <a:endParaRPr lang="en-GB" sz="800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61653" y="3960618"/>
            <a:ext cx="864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latin typeface="Arial" pitchFamily="34" charset="0"/>
                <a:cs typeface="Arial" pitchFamily="34" charset="0"/>
              </a:rPr>
              <a:t>Main Display in Alarm Condition</a:t>
            </a:r>
            <a:endParaRPr lang="en-GB" sz="800" dirty="0" smtClean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08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Epilepsy and Seizures (1)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418" y="6390861"/>
            <a:ext cx="8871109" cy="338284"/>
          </a:xfrm>
        </p:spPr>
        <p:txBody>
          <a:bodyPr/>
          <a:lstStyle/>
          <a:p>
            <a:r>
              <a:rPr lang="en-GB" sz="1400" dirty="0" smtClean="0"/>
              <a:t>From World Health Organisation: </a:t>
            </a:r>
            <a:r>
              <a:rPr lang="en-GB" sz="1400" dirty="0" smtClean="0">
                <a:hlinkClick r:id="rId2"/>
              </a:rPr>
              <a:t>https</a:t>
            </a:r>
            <a:r>
              <a:rPr lang="en-GB" sz="1400" dirty="0">
                <a:hlinkClick r:id="rId2"/>
              </a:rPr>
              <a:t>://</a:t>
            </a:r>
            <a:r>
              <a:rPr lang="en-GB" sz="1400" dirty="0" smtClean="0">
                <a:hlinkClick r:id="rId2"/>
              </a:rPr>
              <a:t>www.who.int/mental_health/mhgap/epi_slides.pdf</a:t>
            </a:r>
            <a:endParaRPr lang="en-GB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22" y="1013790"/>
            <a:ext cx="9614541" cy="492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272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Software Architecture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30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52400" y="1066800"/>
            <a:ext cx="3947160" cy="2865120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284098" y="1706880"/>
            <a:ext cx="1727582" cy="594360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200" dirty="0" smtClean="0">
                <a:latin typeface="Times New Roman" pitchFamily="18" charset="0"/>
              </a:rPr>
              <a:t>Accelerometer Data </a:t>
            </a:r>
            <a:r>
              <a:rPr lang="en-GB" sz="1200" dirty="0" err="1" smtClean="0">
                <a:latin typeface="Times New Roman" pitchFamily="18" charset="0"/>
              </a:rPr>
              <a:t>Callback</a:t>
            </a:r>
            <a:r>
              <a:rPr lang="en-GB" sz="1200" dirty="0" smtClean="0">
                <a:latin typeface="Times New Roman" pitchFamily="18" charset="0"/>
              </a:rPr>
              <a:t> – Store Data</a:t>
            </a:r>
            <a:endParaRPr kumimoji="0" lang="en-GB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284098" y="2407920"/>
            <a:ext cx="1727582" cy="594360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200" dirty="0" smtClean="0">
                <a:latin typeface="Times New Roman" pitchFamily="18" charset="0"/>
              </a:rPr>
              <a:t>Heart Rate Data </a:t>
            </a:r>
            <a:r>
              <a:rPr lang="en-GB" sz="1200" dirty="0" err="1" smtClean="0">
                <a:latin typeface="Times New Roman" pitchFamily="18" charset="0"/>
              </a:rPr>
              <a:t>Callback</a:t>
            </a:r>
            <a:r>
              <a:rPr lang="en-GB" sz="1200" dirty="0" smtClean="0">
                <a:latin typeface="Times New Roman" pitchFamily="18" charset="0"/>
              </a:rPr>
              <a:t> – Store Data</a:t>
            </a:r>
            <a:endParaRPr kumimoji="0" lang="en-GB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2250058" y="1706880"/>
            <a:ext cx="1727582" cy="16764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200" dirty="0" smtClean="0">
                <a:latin typeface="Times New Roman" pitchFamily="18" charset="0"/>
              </a:rPr>
              <a:t>Timer Driven Analysis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If we have 5 seconds of data, send it</a:t>
            </a:r>
            <a:r>
              <a:rPr kumimoji="0" lang="en-GB" sz="12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 to the phone.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200" dirty="0" smtClean="0">
                <a:latin typeface="Times New Roman" pitchFamily="18" charset="0"/>
              </a:rPr>
              <a:t>Receive response from phone.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Update Display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284098" y="3154680"/>
            <a:ext cx="1727582" cy="594360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200" dirty="0" smtClean="0">
                <a:latin typeface="Times New Roman" pitchFamily="18" charset="0"/>
              </a:rPr>
              <a:t>Pushbutton </a:t>
            </a:r>
            <a:r>
              <a:rPr lang="en-GB" sz="1200" dirty="0" err="1" smtClean="0">
                <a:latin typeface="Times New Roman" pitchFamily="18" charset="0"/>
              </a:rPr>
              <a:t>Callback</a:t>
            </a:r>
            <a:r>
              <a:rPr lang="en-GB" sz="1200" dirty="0" smtClean="0">
                <a:latin typeface="Times New Roman" pitchFamily="18" charset="0"/>
              </a:rPr>
              <a:t> – Manage Watch UI</a:t>
            </a:r>
            <a:endParaRPr kumimoji="0" lang="en-GB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95400" y="1187472"/>
            <a:ext cx="268224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rial" pitchFamily="34" charset="0"/>
                <a:cs typeface="Arial" pitchFamily="34" charset="0"/>
              </a:rPr>
              <a:t>Watch App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4581778" y="1066800"/>
            <a:ext cx="4318382" cy="6035040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4" name="Rounded Rectangle 13"/>
          <p:cNvSpPr/>
          <p:nvPr/>
        </p:nvSpPr>
        <p:spPr bwMode="auto">
          <a:xfrm>
            <a:off x="5084698" y="1706880"/>
            <a:ext cx="1727582" cy="594360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200" dirty="0" smtClean="0">
                <a:latin typeface="Times New Roman" pitchFamily="18" charset="0"/>
              </a:rPr>
              <a:t>Web Server (receives and presents data)</a:t>
            </a:r>
            <a:endParaRPr kumimoji="0" lang="en-GB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5091048" y="2744580"/>
            <a:ext cx="1727582" cy="746760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200" dirty="0" smtClean="0">
                <a:latin typeface="Times New Roman" pitchFamily="18" charset="0"/>
              </a:rPr>
              <a:t>Data Received </a:t>
            </a:r>
            <a:r>
              <a:rPr lang="en-GB" sz="1200" dirty="0" err="1" smtClean="0">
                <a:latin typeface="Times New Roman" pitchFamily="18" charset="0"/>
              </a:rPr>
              <a:t>Callback</a:t>
            </a:r>
            <a:r>
              <a:rPr lang="en-GB" sz="1200" dirty="0" smtClean="0">
                <a:latin typeface="Times New Roman" pitchFamily="18" charset="0"/>
              </a:rPr>
              <a:t> – runs Seizure Detection Algorithm</a:t>
            </a:r>
            <a:endParaRPr kumimoji="0" lang="en-GB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6" name="Rounded Rectangle 15"/>
          <p:cNvSpPr/>
          <p:nvPr/>
        </p:nvSpPr>
        <p:spPr bwMode="auto">
          <a:xfrm>
            <a:off x="7050658" y="1706880"/>
            <a:ext cx="1727582" cy="16764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200" dirty="0">
                <a:latin typeface="Times New Roman" pitchFamily="18" charset="0"/>
              </a:rPr>
              <a:t>Timer Driven Fault Detection – have we received data at the expected time?  If not, generate Fault condition.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84698" y="1187472"/>
            <a:ext cx="3815462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rial" pitchFamily="34" charset="0"/>
                <a:cs typeface="Arial" pitchFamily="34" charset="0"/>
              </a:rPr>
              <a:t>Phone App (Background Service)</a:t>
            </a:r>
          </a:p>
        </p:txBody>
      </p:sp>
      <p:cxnSp>
        <p:nvCxnSpPr>
          <p:cNvPr id="20" name="Elbow Connector 19"/>
          <p:cNvCxnSpPr>
            <a:stCxn id="14" idx="2"/>
            <a:endCxn id="15" idx="0"/>
          </p:cNvCxnSpPr>
          <p:nvPr/>
        </p:nvCxnSpPr>
        <p:spPr bwMode="auto">
          <a:xfrm rot="16200000" flipH="1">
            <a:off x="5729994" y="2519735"/>
            <a:ext cx="443340" cy="6350"/>
          </a:xfrm>
          <a:prstGeom prst="bentConnector3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3" name="Rounded Rectangle 22"/>
          <p:cNvSpPr/>
          <p:nvPr/>
        </p:nvSpPr>
        <p:spPr bwMode="auto">
          <a:xfrm>
            <a:off x="5091048" y="3794760"/>
            <a:ext cx="1727582" cy="1394682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200" dirty="0" smtClean="0">
                <a:latin typeface="Times New Roman" pitchFamily="18" charset="0"/>
              </a:rPr>
              <a:t>Check Alarms – have we detected seizure-like movement?  Are we in a fault condition? Is Heart Rate within Limits?</a:t>
            </a:r>
            <a:endParaRPr kumimoji="0" lang="en-GB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5" name="Elbow Connector 24"/>
          <p:cNvCxnSpPr>
            <a:stCxn id="15" idx="2"/>
            <a:endCxn id="23" idx="0"/>
          </p:cNvCxnSpPr>
          <p:nvPr/>
        </p:nvCxnSpPr>
        <p:spPr bwMode="auto">
          <a:xfrm rot="5400000">
            <a:off x="5803129" y="3643050"/>
            <a:ext cx="303420" cy="12700"/>
          </a:xfrm>
          <a:prstGeom prst="bentConnector3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7" name="Elbow Connector 26"/>
          <p:cNvCxnSpPr>
            <a:stCxn id="16" idx="2"/>
            <a:endCxn id="23" idx="3"/>
          </p:cNvCxnSpPr>
          <p:nvPr/>
        </p:nvCxnSpPr>
        <p:spPr bwMode="auto">
          <a:xfrm rot="5400000">
            <a:off x="6812130" y="3389781"/>
            <a:ext cx="1108821" cy="1095819"/>
          </a:xfrm>
          <a:prstGeom prst="bentConnector2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8" name="Rounded Rectangle 27"/>
          <p:cNvSpPr/>
          <p:nvPr/>
        </p:nvSpPr>
        <p:spPr bwMode="auto">
          <a:xfrm>
            <a:off x="5097398" y="5692542"/>
            <a:ext cx="1727582" cy="984428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200" dirty="0" smtClean="0">
                <a:latin typeface="Times New Roman" pitchFamily="18" charset="0"/>
              </a:rPr>
              <a:t>Generate Alarms</a:t>
            </a:r>
          </a:p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kumimoji="0" lang="en-GB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Beep</a:t>
            </a:r>
          </a:p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GB" sz="1200" dirty="0" smtClean="0">
                <a:latin typeface="Times New Roman" pitchFamily="18" charset="0"/>
              </a:rPr>
              <a:t>Send SMS Text Message</a:t>
            </a:r>
            <a:endParaRPr kumimoji="0" lang="en-GB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30" name="Elbow Connector 29"/>
          <p:cNvCxnSpPr>
            <a:stCxn id="23" idx="2"/>
            <a:endCxn id="28" idx="0"/>
          </p:cNvCxnSpPr>
          <p:nvPr/>
        </p:nvCxnSpPr>
        <p:spPr bwMode="auto">
          <a:xfrm rot="16200000" flipH="1">
            <a:off x="5706464" y="5437817"/>
            <a:ext cx="503100" cy="6350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7" name="Rounded Rectangle 36"/>
          <p:cNvSpPr/>
          <p:nvPr/>
        </p:nvSpPr>
        <p:spPr bwMode="auto">
          <a:xfrm>
            <a:off x="7050659" y="5395362"/>
            <a:ext cx="1727582" cy="59436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200" dirty="0">
                <a:latin typeface="Times New Roman" pitchFamily="18" charset="0"/>
              </a:rPr>
              <a:t>Timer Driven Mute Alarms Function</a:t>
            </a:r>
          </a:p>
        </p:txBody>
      </p:sp>
      <p:cxnSp>
        <p:nvCxnSpPr>
          <p:cNvPr id="39" name="Elbow Connector 38"/>
          <p:cNvCxnSpPr>
            <a:stCxn id="37" idx="2"/>
            <a:endCxn id="28" idx="3"/>
          </p:cNvCxnSpPr>
          <p:nvPr/>
        </p:nvCxnSpPr>
        <p:spPr bwMode="auto">
          <a:xfrm rot="5400000">
            <a:off x="7272198" y="5542504"/>
            <a:ext cx="195034" cy="1089470"/>
          </a:xfrm>
          <a:prstGeom prst="bentConnector2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1" name="Elbow Connector 40"/>
          <p:cNvCxnSpPr>
            <a:stCxn id="23" idx="1"/>
            <a:endCxn id="14" idx="1"/>
          </p:cNvCxnSpPr>
          <p:nvPr/>
        </p:nvCxnSpPr>
        <p:spPr bwMode="auto">
          <a:xfrm rot="10800000">
            <a:off x="5084698" y="2004061"/>
            <a:ext cx="6350" cy="2488041"/>
          </a:xfrm>
          <a:prstGeom prst="bentConnector3">
            <a:avLst>
              <a:gd name="adj1" fmla="val 3700000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3" name="Elbow Connector 42"/>
          <p:cNvCxnSpPr>
            <a:stCxn id="9" idx="3"/>
            <a:endCxn id="13" idx="1"/>
          </p:cNvCxnSpPr>
          <p:nvPr/>
        </p:nvCxnSpPr>
        <p:spPr bwMode="auto">
          <a:xfrm>
            <a:off x="4099560" y="2499360"/>
            <a:ext cx="482218" cy="1584960"/>
          </a:xfrm>
          <a:prstGeom prst="bentConnector3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 bwMode="auto">
          <a:xfrm>
            <a:off x="158981" y="4160520"/>
            <a:ext cx="3947160" cy="2865120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48" name="Rounded Rectangle 47"/>
          <p:cNvSpPr/>
          <p:nvPr/>
        </p:nvSpPr>
        <p:spPr bwMode="auto">
          <a:xfrm>
            <a:off x="2256639" y="4800600"/>
            <a:ext cx="1727582" cy="89194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200" dirty="0">
                <a:latin typeface="Times New Roman" pitchFamily="18" charset="0"/>
              </a:rPr>
              <a:t>Timer Driven: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200" dirty="0">
                <a:latin typeface="Times New Roman" pitchFamily="18" charset="0"/>
              </a:rPr>
              <a:t>Retrieve Data from Background Service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200" dirty="0">
                <a:latin typeface="Times New Roman" pitchFamily="18" charset="0"/>
              </a:rPr>
              <a:t>Display Data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57256" y="4281192"/>
            <a:ext cx="342696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rial" pitchFamily="34" charset="0"/>
                <a:cs typeface="Arial" pitchFamily="34" charset="0"/>
              </a:rPr>
              <a:t>Phone App (User Interface)</a:t>
            </a:r>
          </a:p>
        </p:txBody>
      </p:sp>
      <p:sp>
        <p:nvSpPr>
          <p:cNvPr id="51" name="Rounded Rectangle 50"/>
          <p:cNvSpPr/>
          <p:nvPr/>
        </p:nvSpPr>
        <p:spPr bwMode="auto">
          <a:xfrm>
            <a:off x="344019" y="4793784"/>
            <a:ext cx="1727582" cy="891942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GB" sz="1200" dirty="0" smtClean="0">
                <a:latin typeface="Times New Roman" pitchFamily="18" charset="0"/>
              </a:rPr>
              <a:t>Button / Menu </a:t>
            </a:r>
            <a:r>
              <a:rPr lang="en-GB" sz="1200" dirty="0" err="1" smtClean="0">
                <a:latin typeface="Times New Roman" pitchFamily="18" charset="0"/>
              </a:rPr>
              <a:t>Callbacks</a:t>
            </a:r>
            <a:r>
              <a:rPr lang="en-GB" sz="1200" dirty="0" smtClean="0">
                <a:latin typeface="Times New Roman" pitchFamily="18" charset="0"/>
              </a:rPr>
              <a:t> to configure system.</a:t>
            </a:r>
            <a:endParaRPr kumimoji="0" lang="en-GB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Elbow Connector 28"/>
          <p:cNvCxnSpPr>
            <a:stCxn id="45" idx="3"/>
            <a:endCxn id="13" idx="1"/>
          </p:cNvCxnSpPr>
          <p:nvPr/>
        </p:nvCxnSpPr>
        <p:spPr bwMode="auto">
          <a:xfrm flipV="1">
            <a:off x="4106141" y="4084320"/>
            <a:ext cx="475637" cy="1508760"/>
          </a:xfrm>
          <a:prstGeom prst="bentConnector3">
            <a:avLst>
              <a:gd name="adj1" fmla="val 50000"/>
            </a:avLst>
          </a:prstGeom>
          <a:ln>
            <a:headEnd type="none" w="med" len="med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7568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Deployment Challenges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 smtClean="0"/>
              <a:t>It is licenced under GPL3, so has a ‘</a:t>
            </a:r>
            <a:r>
              <a:rPr lang="en-GB" dirty="0" smtClean="0"/>
              <a:t>no guarantees</a:t>
            </a:r>
            <a:r>
              <a:rPr lang="en-GB" b="0" dirty="0" smtClean="0"/>
              <a:t>’ clause in the licence, but do users read that?</a:t>
            </a:r>
          </a:p>
          <a:p>
            <a:r>
              <a:rPr lang="en-GB" b="0" dirty="0" smtClean="0"/>
              <a:t>To make it easy for users to install, publish app on </a:t>
            </a:r>
            <a:r>
              <a:rPr lang="en-GB" dirty="0" smtClean="0"/>
              <a:t>Google Play Store</a:t>
            </a:r>
            <a:r>
              <a:rPr lang="en-GB" b="0" dirty="0" smtClean="0"/>
              <a:t>.</a:t>
            </a:r>
          </a:p>
          <a:p>
            <a:pPr lvl="1"/>
            <a:r>
              <a:rPr lang="en-GB" b="0" dirty="0" smtClean="0"/>
              <a:t>The app needs some ‘Dangerous’ permissions – to send SMS messages or make phone calls without user intervention.</a:t>
            </a:r>
          </a:p>
          <a:p>
            <a:pPr lvl="1"/>
            <a:r>
              <a:rPr lang="en-GB" b="0" dirty="0" smtClean="0"/>
              <a:t>It took a lot of effort to persuade Google that this was a reasonable use case so it could stay on Play Store.</a:t>
            </a:r>
          </a:p>
          <a:p>
            <a:r>
              <a:rPr lang="en-GB" b="0" dirty="0" smtClean="0"/>
              <a:t>The Watch app is installed manually (by copying the executable file onto the watch on a PC) because Garmin were concerned that this might be a ‘Medical Device’ so </a:t>
            </a:r>
            <a:r>
              <a:rPr lang="en-GB" dirty="0" smtClean="0"/>
              <a:t>need FDA approval</a:t>
            </a:r>
            <a:r>
              <a:rPr lang="en-GB" b="0" dirty="0" smtClean="0"/>
              <a:t>.   I don’t have the time or energy to seek FDA approval….</a:t>
            </a:r>
          </a:p>
          <a:p>
            <a:pPr lvl="1"/>
            <a:r>
              <a:rPr lang="en-GB" b="0" dirty="0" smtClean="0"/>
              <a:t>Quite a few users struggle with the manual installation.</a:t>
            </a: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31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48553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End User Experience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 smtClean="0"/>
              <a:t>Take-up has been relatively slow</a:t>
            </a:r>
          </a:p>
          <a:p>
            <a:pPr lvl="1"/>
            <a:r>
              <a:rPr lang="en-GB" b="0" dirty="0" smtClean="0"/>
              <a:t>Do not ‘advertise’</a:t>
            </a:r>
          </a:p>
          <a:p>
            <a:pPr lvl="1"/>
            <a:r>
              <a:rPr lang="en-GB" b="0" dirty="0" smtClean="0"/>
              <a:t>But if it was too popular I would struggle to provide support.</a:t>
            </a:r>
          </a:p>
          <a:p>
            <a:r>
              <a:rPr lang="en-GB" b="0" dirty="0" smtClean="0"/>
              <a:t>Most people who install the app uninstall it quickly, but do not leave any comments about why.</a:t>
            </a:r>
          </a:p>
          <a:p>
            <a:r>
              <a:rPr lang="en-GB" b="0" dirty="0" smtClean="0"/>
              <a:t>Those that do leave reviews tend to be positive (better feedback than the commercial equivalent).</a:t>
            </a:r>
          </a:p>
          <a:p>
            <a:r>
              <a:rPr lang="en-GB" b="0" dirty="0" smtClean="0"/>
              <a:t>Writing documentation for a non-technical user is difficult (for me at least!).</a:t>
            </a:r>
          </a:p>
          <a:p>
            <a:pPr lvl="1"/>
            <a:r>
              <a:rPr lang="en-GB" b="0" dirty="0" smtClean="0"/>
              <a:t>It is all in English</a:t>
            </a:r>
          </a:p>
          <a:p>
            <a:pPr lvl="1"/>
            <a:r>
              <a:rPr lang="en-GB" b="0" dirty="0" smtClean="0"/>
              <a:t>But some users are now providing translations for the app text which is good – now supports several languages.</a:t>
            </a: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83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Next?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418" y="1032942"/>
            <a:ext cx="8871109" cy="6023177"/>
          </a:xfrm>
        </p:spPr>
        <p:txBody>
          <a:bodyPr/>
          <a:lstStyle/>
          <a:p>
            <a:r>
              <a:rPr lang="en-GB" b="0" dirty="0" smtClean="0"/>
              <a:t>Since we started on this, commercial seizure detectors have become available (e.g. </a:t>
            </a:r>
            <a:r>
              <a:rPr lang="en-GB" b="0" dirty="0" err="1" smtClean="0">
                <a:hlinkClick r:id="rId2"/>
              </a:rPr>
              <a:t>Empatica</a:t>
            </a:r>
            <a:r>
              <a:rPr lang="en-GB" b="0" dirty="0" smtClean="0">
                <a:hlinkClick r:id="rId2"/>
              </a:rPr>
              <a:t> Embrace</a:t>
            </a:r>
            <a:r>
              <a:rPr lang="en-GB" b="0" dirty="0" smtClean="0"/>
              <a:t>, </a:t>
            </a:r>
            <a:r>
              <a:rPr lang="en-GB" b="0" dirty="0" err="1" smtClean="0">
                <a:hlinkClick r:id="rId3"/>
              </a:rPr>
              <a:t>SAMi</a:t>
            </a:r>
            <a:r>
              <a:rPr lang="en-GB" b="0" dirty="0" smtClean="0"/>
              <a:t> video based detector.).</a:t>
            </a:r>
          </a:p>
          <a:p>
            <a:pPr lvl="1"/>
            <a:r>
              <a:rPr lang="en-GB" b="0" dirty="0" smtClean="0"/>
              <a:t>I was planning on Scrapping mine when the Embrace finally arrived, but I am not keen on its approach to the alarm system infrastructure</a:t>
            </a:r>
            <a:r>
              <a:rPr lang="en-GB" b="0" dirty="0"/>
              <a:t> </a:t>
            </a:r>
            <a:r>
              <a:rPr lang="en-GB" b="0" dirty="0" smtClean="0"/>
              <a:t>-  it relies on distant servers and internet connection to generate an alarm sound at the other side of our house.</a:t>
            </a:r>
          </a:p>
          <a:p>
            <a:r>
              <a:rPr lang="en-GB" b="0" dirty="0" smtClean="0"/>
              <a:t>Very Low Cost Seizure Detector</a:t>
            </a:r>
          </a:p>
          <a:p>
            <a:pPr lvl="1"/>
            <a:r>
              <a:rPr lang="en-GB" b="0" dirty="0" smtClean="0"/>
              <a:t>There are some very cheap smart watches available now – I would like to make the lowest cost seizure detector using one of those (about £20 each) – it looks like it is possible because someone has worked out how to get software onto them – job for the winter.</a:t>
            </a:r>
          </a:p>
          <a:p>
            <a:r>
              <a:rPr lang="en-GB" b="0" dirty="0" smtClean="0"/>
              <a:t>Machine Learning Algorithm</a:t>
            </a:r>
          </a:p>
          <a:p>
            <a:pPr lvl="1"/>
            <a:r>
              <a:rPr lang="en-GB" b="0" dirty="0" smtClean="0"/>
              <a:t>Ask users to log data to my server and make a machine learning algorithm to try to improve detection reliability and reduce false alarm rate – server software about ready, but I’m concerned about holding personal information.</a:t>
            </a: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33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5000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Questions or Suggestions?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572A65-3182-44F4-9FBF-2626CBAC1C2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688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hlinkClick r:id="rId2"/>
              </a:rPr>
              <a:t>https://openseizuredetector.org.uk</a:t>
            </a:r>
            <a:endParaRPr lang="en-GB" dirty="0" smtClean="0"/>
          </a:p>
          <a:p>
            <a:r>
              <a:rPr lang="en-GB" dirty="0" smtClean="0">
                <a:hlinkClick r:id="rId3"/>
              </a:rPr>
              <a:t>https://github.com/openseizuredetector</a:t>
            </a:r>
            <a:endParaRPr lang="en-GB" dirty="0" smtClean="0"/>
          </a:p>
          <a:p>
            <a:r>
              <a:rPr lang="en-GB" dirty="0"/>
              <a:t>Van de </a:t>
            </a:r>
            <a:r>
              <a:rPr lang="en-GB" dirty="0" err="1"/>
              <a:t>Vel</a:t>
            </a:r>
            <a:r>
              <a:rPr lang="en-GB" dirty="0"/>
              <a:t> A</a:t>
            </a:r>
            <a:r>
              <a:rPr lang="en-GB" dirty="0" smtClean="0"/>
              <a:t>. et. al. ``</a:t>
            </a:r>
            <a:r>
              <a:rPr lang="en-GB" dirty="0"/>
              <a:t>Non-EEG </a:t>
            </a:r>
            <a:r>
              <a:rPr lang="en-GB" dirty="0" err="1"/>
              <a:t>seizuredetection</a:t>
            </a:r>
            <a:r>
              <a:rPr lang="en-GB" dirty="0"/>
              <a:t> systems and </a:t>
            </a:r>
            <a:r>
              <a:rPr lang="en-GB" dirty="0" smtClean="0"/>
              <a:t>potential SUDEP </a:t>
            </a:r>
            <a:r>
              <a:rPr lang="en-GB" dirty="0"/>
              <a:t>prevention : State of the </a:t>
            </a:r>
            <a:r>
              <a:rPr lang="en-GB" dirty="0" smtClean="0"/>
              <a:t>art. Review </a:t>
            </a:r>
            <a:r>
              <a:rPr lang="en-GB" dirty="0"/>
              <a:t>and Update'', </a:t>
            </a:r>
            <a:r>
              <a:rPr lang="en-GB" dirty="0" smtClean="0">
                <a:hlinkClick r:id="rId4"/>
              </a:rPr>
              <a:t>Seizure European </a:t>
            </a:r>
            <a:r>
              <a:rPr lang="en-GB" dirty="0">
                <a:hlinkClick r:id="rId4"/>
              </a:rPr>
              <a:t>Journal of Epilepsy, Aug. 2016, pp</a:t>
            </a:r>
            <a:r>
              <a:rPr lang="en-GB" dirty="0" smtClean="0">
                <a:hlinkClick r:id="rId4"/>
              </a:rPr>
              <a:t>. 141-153</a:t>
            </a:r>
            <a:endParaRPr lang="en-GB" dirty="0" smtClean="0"/>
          </a:p>
          <a:p>
            <a:r>
              <a:rPr lang="en-GB" dirty="0" smtClean="0"/>
              <a:t>Bidwell </a:t>
            </a:r>
            <a:r>
              <a:rPr lang="en-GB" dirty="0"/>
              <a:t>et. al. ``Seizure reporting technologies for epilepsy treatment: A </a:t>
            </a:r>
            <a:r>
              <a:rPr lang="en-GB" dirty="0" smtClean="0"/>
              <a:t>review of </a:t>
            </a:r>
            <a:r>
              <a:rPr lang="en-GB" dirty="0"/>
              <a:t>clinical information needs and supporting technologies'', </a:t>
            </a:r>
            <a:r>
              <a:rPr lang="en-GB" dirty="0">
                <a:hlinkClick r:id="rId5"/>
              </a:rPr>
              <a:t>Seizure European Journal of Epilepsy, </a:t>
            </a:r>
            <a:r>
              <a:rPr lang="en-GB" dirty="0" smtClean="0">
                <a:hlinkClick r:id="rId5"/>
              </a:rPr>
              <a:t>32 (2015), </a:t>
            </a:r>
            <a:r>
              <a:rPr lang="en-GB" dirty="0">
                <a:hlinkClick r:id="rId5"/>
              </a:rPr>
              <a:t>pp. </a:t>
            </a:r>
            <a:r>
              <a:rPr lang="en-GB" dirty="0" smtClean="0">
                <a:hlinkClick r:id="rId5"/>
              </a:rPr>
              <a:t>109-117</a:t>
            </a:r>
            <a:endParaRPr lang="en-GB" dirty="0" smtClean="0"/>
          </a:p>
          <a:p>
            <a:r>
              <a:rPr lang="en-GB" dirty="0" err="1" smtClean="0"/>
              <a:t>Rukasa</a:t>
            </a:r>
            <a:r>
              <a:rPr lang="en-GB" dirty="0" smtClean="0"/>
              <a:t> et. al.; “Evaluation </a:t>
            </a:r>
            <a:r>
              <a:rPr lang="en-GB" dirty="0"/>
              <a:t>of Wearable Electronics for Epilepsy: A Systematic Review”; Electronics 2020, 9(6), 968; </a:t>
            </a:r>
            <a:r>
              <a:rPr lang="en-GB" dirty="0">
                <a:hlinkClick r:id="rId6"/>
              </a:rPr>
              <a:t>https://doi.org/10.3390/electronics9060968</a:t>
            </a:r>
            <a:endParaRPr lang="en-GB" dirty="0"/>
          </a:p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35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338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Epilepsy and </a:t>
            </a:r>
            <a:r>
              <a:rPr lang="en-GB" dirty="0" smtClean="0"/>
              <a:t>Seizures (2)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418" y="941502"/>
            <a:ext cx="8871109" cy="5777349"/>
          </a:xfrm>
        </p:spPr>
        <p:txBody>
          <a:bodyPr/>
          <a:lstStyle/>
          <a:p>
            <a:r>
              <a:rPr lang="en-GB" dirty="0" smtClean="0"/>
              <a:t>Types of Seizure</a:t>
            </a:r>
            <a:r>
              <a:rPr lang="en-GB" b="0" dirty="0" smtClean="0"/>
              <a:t>:</a:t>
            </a:r>
          </a:p>
          <a:p>
            <a:pPr lvl="1"/>
            <a:r>
              <a:rPr lang="en-GB" b="0" dirty="0" smtClean="0"/>
              <a:t>Tonic – Stiffening of muscles</a:t>
            </a:r>
          </a:p>
          <a:p>
            <a:pPr lvl="1"/>
            <a:r>
              <a:rPr lang="en-GB" b="0" dirty="0" smtClean="0"/>
              <a:t>Tonic-</a:t>
            </a:r>
            <a:r>
              <a:rPr lang="en-GB" b="0" dirty="0" err="1" smtClean="0"/>
              <a:t>Clonic</a:t>
            </a:r>
            <a:r>
              <a:rPr lang="en-GB" b="0" dirty="0" smtClean="0"/>
              <a:t> – Stiffening of muscles, followed by shaking.</a:t>
            </a:r>
          </a:p>
          <a:p>
            <a:pPr lvl="1"/>
            <a:r>
              <a:rPr lang="en-GB" b="0" dirty="0" smtClean="0"/>
              <a:t>Myoclonic – Sudden jerks</a:t>
            </a:r>
          </a:p>
          <a:p>
            <a:pPr lvl="1"/>
            <a:r>
              <a:rPr lang="en-GB" b="0" dirty="0" smtClean="0"/>
              <a:t>Atonic – sudden relaxation of muscles – drops to floor.</a:t>
            </a:r>
          </a:p>
          <a:p>
            <a:pPr lvl="1"/>
            <a:r>
              <a:rPr lang="en-GB" b="0" dirty="0" smtClean="0"/>
              <a:t>Absence</a:t>
            </a:r>
          </a:p>
          <a:p>
            <a:r>
              <a:rPr lang="en-GB" dirty="0"/>
              <a:t>R</a:t>
            </a:r>
            <a:r>
              <a:rPr lang="en-GB" dirty="0" smtClean="0"/>
              <a:t>isks associated with seizures</a:t>
            </a:r>
            <a:r>
              <a:rPr lang="en-GB" b="0" dirty="0" smtClean="0"/>
              <a:t>:</a:t>
            </a:r>
          </a:p>
          <a:p>
            <a:pPr lvl="1"/>
            <a:r>
              <a:rPr lang="en-GB" b="0" dirty="0" smtClean="0"/>
              <a:t>During </a:t>
            </a:r>
            <a:r>
              <a:rPr lang="en-GB" b="0" dirty="0"/>
              <a:t>some seizures, people can injure themselves, develop other medical problems, or have a life-threatening emergency. </a:t>
            </a:r>
          </a:p>
          <a:p>
            <a:pPr lvl="1"/>
            <a:r>
              <a:rPr lang="en-GB" b="0" dirty="0"/>
              <a:t>The overall risk of dying for people with epilepsy is 1.6 to 3 times higher than for people without </a:t>
            </a:r>
            <a:r>
              <a:rPr lang="en-GB" b="0" dirty="0" smtClean="0"/>
              <a:t>epilepsy (</a:t>
            </a:r>
            <a:r>
              <a:rPr lang="en-GB" b="0" dirty="0" smtClean="0">
                <a:hlinkClick r:id="rId2"/>
              </a:rPr>
              <a:t>Epilepsy Foundation</a:t>
            </a:r>
            <a:r>
              <a:rPr lang="en-GB" b="0" dirty="0" smtClean="0"/>
              <a:t>)</a:t>
            </a:r>
          </a:p>
          <a:p>
            <a:pPr lvl="1"/>
            <a:r>
              <a:rPr lang="en-GB" b="0" dirty="0" smtClean="0"/>
              <a:t>General advice is to call an ambulance if someone has a seizure that lasts for more than 5 minutes (</a:t>
            </a:r>
            <a:r>
              <a:rPr lang="en-GB" b="0" dirty="0" smtClean="0">
                <a:hlinkClick r:id="rId3"/>
              </a:rPr>
              <a:t>NHS</a:t>
            </a:r>
            <a:r>
              <a:rPr lang="en-GB" b="0" dirty="0" smtClean="0"/>
              <a:t>)</a:t>
            </a:r>
            <a:endParaRPr lang="en-GB" b="0" dirty="0"/>
          </a:p>
          <a:p>
            <a:pPr lvl="1"/>
            <a:endParaRPr lang="en-GB" sz="1800" b="0" dirty="0" smtClean="0"/>
          </a:p>
          <a:p>
            <a:pPr lvl="1"/>
            <a:endParaRPr lang="en-GB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913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Project Motivation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418" y="1032942"/>
            <a:ext cx="8871109" cy="5987789"/>
          </a:xfrm>
        </p:spPr>
        <p:txBody>
          <a:bodyPr/>
          <a:lstStyle/>
          <a:p>
            <a:r>
              <a:rPr lang="en-GB" sz="2000" b="0" dirty="0" smtClean="0"/>
              <a:t>Our Son is severely disabled, with issues including:</a:t>
            </a:r>
          </a:p>
          <a:p>
            <a:pPr lvl="1"/>
            <a:r>
              <a:rPr lang="en-GB" sz="1600" b="0" dirty="0" smtClean="0"/>
              <a:t>Autism, </a:t>
            </a:r>
          </a:p>
          <a:p>
            <a:pPr lvl="1"/>
            <a:r>
              <a:rPr lang="en-GB" sz="1600" b="0" dirty="0" smtClean="0"/>
              <a:t>Severe Learning Difficulties</a:t>
            </a:r>
          </a:p>
          <a:p>
            <a:pPr lvl="1"/>
            <a:r>
              <a:rPr lang="en-GB" sz="1600" b="0" dirty="0" smtClean="0"/>
              <a:t>Epilepsy.</a:t>
            </a:r>
          </a:p>
          <a:p>
            <a:r>
              <a:rPr lang="en-GB" sz="2000" b="0" dirty="0" smtClean="0"/>
              <a:t>We set up a video monitor to check on him:</a:t>
            </a:r>
          </a:p>
          <a:p>
            <a:pPr lvl="1"/>
            <a:r>
              <a:rPr lang="en-GB" sz="1600" b="0" dirty="0" smtClean="0"/>
              <a:t>One morning we noticed he looked odd on the video monitor.</a:t>
            </a:r>
          </a:p>
          <a:p>
            <a:pPr lvl="1"/>
            <a:r>
              <a:rPr lang="en-GB" sz="1600" b="0" dirty="0" smtClean="0"/>
              <a:t>He was having a serious seizure – we had to resuscitate him</a:t>
            </a:r>
          </a:p>
          <a:p>
            <a:pPr lvl="1"/>
            <a:r>
              <a:rPr lang="en-GB" sz="1600" b="0" dirty="0" smtClean="0"/>
              <a:t>Blue light trip to the hospital</a:t>
            </a:r>
          </a:p>
          <a:p>
            <a:r>
              <a:rPr lang="en-GB" sz="2000" b="0" dirty="0" smtClean="0"/>
              <a:t>The only reason we went to check on him is that we happened to look at the video monitor.   </a:t>
            </a:r>
          </a:p>
          <a:p>
            <a:pPr lvl="1"/>
            <a:r>
              <a:rPr lang="en-GB" sz="1600" b="0" u="sng" dirty="0" smtClean="0"/>
              <a:t>What we really needed was </a:t>
            </a:r>
            <a:r>
              <a:rPr lang="en-GB" sz="1600" u="sng" dirty="0" smtClean="0"/>
              <a:t>something to go ‘beep’ </a:t>
            </a:r>
            <a:r>
              <a:rPr lang="en-GB" sz="1600" b="0" u="sng" dirty="0" smtClean="0"/>
              <a:t>to make us look up</a:t>
            </a:r>
            <a:r>
              <a:rPr lang="en-GB" sz="1600" b="0" dirty="0" smtClean="0"/>
              <a:t>….</a:t>
            </a:r>
          </a:p>
          <a:p>
            <a:r>
              <a:rPr lang="en-GB" sz="2000" b="0" dirty="0" smtClean="0"/>
              <a:t>Commercial seizure detectors did exist at the time (2013), but they all relied on a pressure sensor in the bed….And Benjamin insisted on sleeping on the floor….</a:t>
            </a:r>
          </a:p>
          <a:p>
            <a:pPr lvl="1"/>
            <a:r>
              <a:rPr lang="en-GB" sz="1600" b="0" dirty="0" smtClean="0"/>
              <a:t> so I would have to make my own….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25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Project Objectives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Monitor Benjamin in his bedroom</a:t>
            </a:r>
            <a:r>
              <a:rPr lang="en-GB" b="0" dirty="0" smtClean="0"/>
              <a:t> (he is never alone anywhere else).</a:t>
            </a:r>
          </a:p>
          <a:p>
            <a:r>
              <a:rPr lang="en-GB" dirty="0" smtClean="0"/>
              <a:t>Preferably Non-contact </a:t>
            </a:r>
            <a:r>
              <a:rPr lang="en-GB" b="0" dirty="0" smtClean="0"/>
              <a:t>sensing as he is autistic and unlikely to tolerate being connected to things.</a:t>
            </a:r>
          </a:p>
          <a:p>
            <a:r>
              <a:rPr lang="en-GB" dirty="0" smtClean="0"/>
              <a:t>Raise an alarm </a:t>
            </a:r>
            <a:r>
              <a:rPr lang="en-GB" b="0" dirty="0" smtClean="0"/>
              <a:t>to prompt us to check on him.</a:t>
            </a:r>
          </a:p>
          <a:p>
            <a:endParaRPr lang="en-GB" b="0" dirty="0"/>
          </a:p>
          <a:p>
            <a:r>
              <a:rPr lang="en-GB" b="0" dirty="0" smtClean="0"/>
              <a:t>Later, as the project matured I extended it to being </a:t>
            </a:r>
            <a:r>
              <a:rPr lang="en-GB" dirty="0" smtClean="0"/>
              <a:t>Open Source</a:t>
            </a:r>
            <a:r>
              <a:rPr lang="en-GB" b="0" dirty="0" smtClean="0"/>
              <a:t> and freely available to other people who might benefit from it, with the intention of making the lowest cost seizure detector possible (</a:t>
            </a:r>
            <a:r>
              <a:rPr lang="en-GB" b="0" dirty="0" smtClean="0">
                <a:hlinkClick r:id="rId2"/>
              </a:rPr>
              <a:t>http://openseizuredetector.org.uk</a:t>
            </a:r>
            <a:r>
              <a:rPr lang="en-GB" b="0" dirty="0" smtClean="0"/>
              <a:t>)</a:t>
            </a: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6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1981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Seizure Detection Techniques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572A65-3182-44F4-9FBF-2626CBAC1C2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590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Seizure Symptoms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 smtClean="0"/>
              <a:t>Unusual brain activity</a:t>
            </a:r>
          </a:p>
          <a:p>
            <a:r>
              <a:rPr lang="en-GB" b="0" dirty="0" smtClean="0"/>
              <a:t>Movement of Limbs (3-8 Hz)</a:t>
            </a:r>
          </a:p>
          <a:p>
            <a:r>
              <a:rPr lang="en-GB" b="0" dirty="0" smtClean="0"/>
              <a:t>Falls</a:t>
            </a:r>
          </a:p>
          <a:p>
            <a:r>
              <a:rPr lang="en-GB" b="0" dirty="0" smtClean="0"/>
              <a:t>Breathing Rate</a:t>
            </a:r>
          </a:p>
          <a:p>
            <a:r>
              <a:rPr lang="en-GB" b="0" dirty="0" smtClean="0"/>
              <a:t>Heart Rate (?)</a:t>
            </a:r>
          </a:p>
          <a:p>
            <a:r>
              <a:rPr lang="en-GB" b="0" dirty="0" smtClean="0"/>
              <a:t>Skin Conductivity</a:t>
            </a:r>
          </a:p>
          <a:p>
            <a:r>
              <a:rPr lang="en-GB" b="0" dirty="0" smtClean="0"/>
              <a:t>‘Odd’ Behaviour</a:t>
            </a:r>
          </a:p>
          <a:p>
            <a:r>
              <a:rPr lang="en-GB" b="0" dirty="0" smtClean="0"/>
              <a:t>…..maybe more</a:t>
            </a: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8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78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Methods Available at the Time (2013)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418" y="1013065"/>
            <a:ext cx="8871109" cy="5696202"/>
          </a:xfrm>
        </p:spPr>
        <p:txBody>
          <a:bodyPr/>
          <a:lstStyle/>
          <a:p>
            <a:r>
              <a:rPr lang="en-GB" b="0" dirty="0" smtClean="0"/>
              <a:t>Electroencephalogram </a:t>
            </a:r>
            <a:r>
              <a:rPr lang="en-GB" b="0" dirty="0"/>
              <a:t>(EEG</a:t>
            </a:r>
            <a:r>
              <a:rPr lang="en-GB" b="0" dirty="0" smtClean="0"/>
              <a:t>) – measurement of electrical activity in the brain </a:t>
            </a:r>
            <a:r>
              <a:rPr lang="en-GB" b="0" dirty="0"/>
              <a:t>(from </a:t>
            </a:r>
            <a:r>
              <a:rPr lang="en-GB" b="0" dirty="0" err="1" smtClean="0">
                <a:hlinkClick r:id="rId2"/>
              </a:rPr>
              <a:t>Alotaiby</a:t>
            </a:r>
            <a:r>
              <a:rPr lang="en-GB" b="0" dirty="0" smtClean="0">
                <a:hlinkClick r:id="rId2"/>
              </a:rPr>
              <a:t> et. al. 2014</a:t>
            </a:r>
            <a:r>
              <a:rPr lang="en-GB" b="0" dirty="0" smtClean="0"/>
              <a:t>)</a:t>
            </a:r>
          </a:p>
          <a:p>
            <a:endParaRPr lang="en-GB" b="0" dirty="0"/>
          </a:p>
          <a:p>
            <a:endParaRPr lang="en-GB" b="0" dirty="0" smtClean="0"/>
          </a:p>
          <a:p>
            <a:endParaRPr lang="en-GB" b="0" dirty="0"/>
          </a:p>
          <a:p>
            <a:endParaRPr lang="en-GB" b="0" dirty="0" smtClean="0"/>
          </a:p>
          <a:p>
            <a:endParaRPr lang="en-GB" b="0" dirty="0"/>
          </a:p>
          <a:p>
            <a:endParaRPr lang="en-GB" b="0" dirty="0" smtClean="0"/>
          </a:p>
          <a:p>
            <a:endParaRPr lang="en-GB" b="0" dirty="0"/>
          </a:p>
          <a:p>
            <a:endParaRPr lang="en-GB" b="0" dirty="0" smtClean="0"/>
          </a:p>
          <a:p>
            <a:pPr lvl="1"/>
            <a:r>
              <a:rPr lang="en-GB" b="0" dirty="0" smtClean="0"/>
              <a:t>19 electrodes attached to the head, so not practical in the home. </a:t>
            </a:r>
          </a:p>
          <a:p>
            <a:r>
              <a:rPr lang="en-GB" b="0" dirty="0" smtClean="0"/>
              <a:t>Bed monitor – detects vibration and possibly moisture.</a:t>
            </a:r>
          </a:p>
          <a:p>
            <a:pPr lvl="1"/>
            <a:r>
              <a:rPr lang="en-GB" b="0" dirty="0" smtClean="0"/>
              <a:t>But Benjamin slept on the floor, so no use.</a:t>
            </a: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F0A9C52-8B53-4C05-9A81-294526E1F03C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9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173" y="2002503"/>
            <a:ext cx="4303642" cy="310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25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er_099rv1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Per_099rv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>
    <a:extraClrScheme>
      <a:clrScheme name="Per_099r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_099rv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_099rv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_099rv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_099rv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_099rv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_099rv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23996</TotalTime>
  <Words>2831</Words>
  <Application>Microsoft Office PowerPoint</Application>
  <PresentationFormat>Custom</PresentationFormat>
  <Paragraphs>289</Paragraphs>
  <Slides>35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Times New Roman</vt:lpstr>
      <vt:lpstr>Wingdings</vt:lpstr>
      <vt:lpstr>Per_099rv1</vt:lpstr>
      <vt:lpstr>Detection of Epileptic Seizures in a domestic environment …and turning it into a useable consumer device</vt:lpstr>
      <vt:lpstr>Agenda</vt:lpstr>
      <vt:lpstr>Epilepsy and Seizures (1)</vt:lpstr>
      <vt:lpstr>Epilepsy and Seizures (2)</vt:lpstr>
      <vt:lpstr>Project Motivation</vt:lpstr>
      <vt:lpstr>Project Objectives</vt:lpstr>
      <vt:lpstr>Seizure Detection Techniques</vt:lpstr>
      <vt:lpstr>Seizure Symptoms</vt:lpstr>
      <vt:lpstr>Methods Available at the Time (2013)</vt:lpstr>
      <vt:lpstr>Accelerometer</vt:lpstr>
      <vt:lpstr>Wrist Worn Accelerometer (1)</vt:lpstr>
      <vt:lpstr>Wrist Worn Accelerometer (2)</vt:lpstr>
      <vt:lpstr>Microsoft Kinect Video Game Controller</vt:lpstr>
      <vt:lpstr>Video Game Depth Camera (1)</vt:lpstr>
      <vt:lpstr>Video Game Depth Camera (2)</vt:lpstr>
      <vt:lpstr>Video Game Depth Camera (3)</vt:lpstr>
      <vt:lpstr>Video Image Processing</vt:lpstr>
      <vt:lpstr>Video Image Processing</vt:lpstr>
      <vt:lpstr>Deterministic Image Analysis</vt:lpstr>
      <vt:lpstr>Machine Learning Video Analysis (1)</vt:lpstr>
      <vt:lpstr>Machine Learning Video Analysis (2)</vt:lpstr>
      <vt:lpstr>Smart Watches</vt:lpstr>
      <vt:lpstr>SmartWatches (1)</vt:lpstr>
      <vt:lpstr>Seizure Detection Algorithm</vt:lpstr>
      <vt:lpstr>Does it Work?</vt:lpstr>
      <vt:lpstr>Example Data from a Real Seizure</vt:lpstr>
      <vt:lpstr>From Proof-of-Concept to Deployable System</vt:lpstr>
      <vt:lpstr>System Requirements</vt:lpstr>
      <vt:lpstr>Android Based Alarm System</vt:lpstr>
      <vt:lpstr>Software Architecture</vt:lpstr>
      <vt:lpstr>Deployment Challenges</vt:lpstr>
      <vt:lpstr>End User Experience</vt:lpstr>
      <vt:lpstr>What Next?</vt:lpstr>
      <vt:lpstr>Questions or Suggestions?</vt:lpstr>
      <vt:lpstr>References</vt:lpstr>
    </vt:vector>
  </TitlesOfParts>
  <Company>Lawrence Berkeley National Laboratory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Patrick Jelinsky</dc:creator>
  <cp:lastModifiedBy>Graham Jones</cp:lastModifiedBy>
  <cp:revision>1392</cp:revision>
  <cp:lastPrinted>2016-07-28T12:52:50Z</cp:lastPrinted>
  <dcterms:created xsi:type="dcterms:W3CDTF">2013-04-29T18:08:13Z</dcterms:created>
  <dcterms:modified xsi:type="dcterms:W3CDTF">2020-08-05T07:23:48Z</dcterms:modified>
</cp:coreProperties>
</file>